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  <p:sldMasterId id="2147483721" r:id="rId5"/>
  </p:sldMasterIdLst>
  <p:notesMasterIdLst>
    <p:notesMasterId r:id="rId40"/>
  </p:notesMasterIdLst>
  <p:sldIdLst>
    <p:sldId id="277" r:id="rId6"/>
    <p:sldId id="302" r:id="rId7"/>
    <p:sldId id="300" r:id="rId8"/>
    <p:sldId id="392" r:id="rId9"/>
    <p:sldId id="301" r:id="rId10"/>
    <p:sldId id="462" r:id="rId11"/>
    <p:sldId id="387" r:id="rId12"/>
    <p:sldId id="279" r:id="rId13"/>
    <p:sldId id="274" r:id="rId14"/>
    <p:sldId id="256" r:id="rId15"/>
    <p:sldId id="257" r:id="rId16"/>
    <p:sldId id="283" r:id="rId17"/>
    <p:sldId id="284" r:id="rId18"/>
    <p:sldId id="285" r:id="rId19"/>
    <p:sldId id="286" r:id="rId20"/>
    <p:sldId id="292" r:id="rId21"/>
    <p:sldId id="290" r:id="rId22"/>
    <p:sldId id="281" r:id="rId23"/>
    <p:sldId id="282" r:id="rId24"/>
    <p:sldId id="263" r:id="rId25"/>
    <p:sldId id="265" r:id="rId26"/>
    <p:sldId id="280" r:id="rId27"/>
    <p:sldId id="272" r:id="rId28"/>
    <p:sldId id="260" r:id="rId29"/>
    <p:sldId id="261" r:id="rId30"/>
    <p:sldId id="288" r:id="rId31"/>
    <p:sldId id="262" r:id="rId32"/>
    <p:sldId id="289" r:id="rId33"/>
    <p:sldId id="264" r:id="rId34"/>
    <p:sldId id="291" r:id="rId35"/>
    <p:sldId id="293" r:id="rId36"/>
    <p:sldId id="294" r:id="rId37"/>
    <p:sldId id="276" r:id="rId38"/>
    <p:sldId id="267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6\Google%20&#1044;&#1080;&#1089;&#1082;\2.%20&#1056;&#1040;&#1041;&#1054;&#1058;&#1040;\2017\1%20&#1060;&#1057;&#1052;&#1057;\1.%20&#1054;&#1087;&#1077;&#1088;&#1072;&#1094;&#1080;&#1086;&#1085;&#1085;&#1099;&#1077;%20&#1087;&#1086;&#1088;&#1091;&#1095;&#1077;&#1085;&#1080;&#1103;\104.%20&#1055;&#1088;&#1077;&#1079;&#1077;&#1085;&#1090;&#1072;&#1094;&#1080;&#1103;.%20&#1040;&#1083;&#1084;&#1072;&#1090;&#1099;%206-8%20&#1076;&#1077;&#1082;&#1072;&#1073;&#1088;&#1103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mertayev-ak\Desktop\&#1054;&#1073;&#1089;&#1091;&#1078;&#1076;&#1077;&#1085;&#1080;&#1077;%20&#1091;%20&#1044;&#1086;&#1089;&#1072;&#1077;&#1074;&#1072;%20(&#1084;&#1072;&#1081;%202018)\&#1088;&#1086;&#1089;&#1090;%20&#1087;&#1083;&#1072;&#1090;&#1077;&#1078;&#1077;&#1081;%20&#1080;&#1079;%20&#1082;&#1072;&#1088;&#1072;&#1084;&#1072;&#1085;&#1072;%20&#1074;%20&#1079;&#1072;&#1074;-&#1090;&#1080;%20&#1086;&#1090;%20&#1088;&#1086;&#1089;&#1090;&#1072;%20&#1085;&#1077;&#1076;&#1086;&#1074;&#1080;&#1085;&#1072;&#1085;&#1089;.&#1075;&#1086;&#1073;&#1084;&#108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3069073170473489E-4"/>
          <c:w val="1"/>
          <c:h val="0.9994693515547575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C2FE-4872-8123-E877D95003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2FE-4872-8123-E877D95003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C2FE-4872-8123-E877D95003AC}"/>
              </c:ext>
            </c:extLst>
          </c:dPt>
          <c:dPt>
            <c:idx val="3"/>
            <c:bubble3D val="0"/>
            <c:spPr>
              <a:solidFill>
                <a:srgbClr val="0088B8"/>
              </a:solidFill>
              <a:ln>
                <a:noFill/>
              </a:ln>
              <a:effectLst>
                <a:outerShdw blurRad="88900" sx="102000" sy="102000" algn="ctr" rotWithShape="0">
                  <a:srgbClr val="33CCFF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F8B-4E63-918D-825C46878381}"/>
              </c:ext>
            </c:extLst>
          </c:dPt>
          <c:dPt>
            <c:idx val="4"/>
            <c:bubble3D val="0"/>
            <c:spPr>
              <a:solidFill>
                <a:srgbClr val="0099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2F8B-4E63-918D-825C468783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2F8B-4E63-918D-825C46878381}"/>
              </c:ext>
            </c:extLst>
          </c:dPt>
          <c:dLbls>
            <c:dLbl>
              <c:idx val="0"/>
              <c:layout>
                <c:manualLayout>
                  <c:x val="-9.4468148032992152E-2"/>
                  <c:y val="1.5210487472301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E-4872-8123-E877D95003AC}"/>
                </c:ext>
              </c:extLst>
            </c:dLbl>
            <c:dLbl>
              <c:idx val="3"/>
              <c:layout>
                <c:manualLayout>
                  <c:x val="0.15073649645899681"/>
                  <c:y val="-0.2747169318576339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B-4E63-918D-825C46878381}"/>
                </c:ext>
              </c:extLst>
            </c:dLbl>
            <c:dLbl>
              <c:idx val="4"/>
              <c:layout>
                <c:manualLayout>
                  <c:x val="-0.10856699089131289"/>
                  <c:y val="6.93382952696178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8B-4E63-918D-825C46878381}"/>
                </c:ext>
              </c:extLst>
            </c:dLbl>
            <c:dLbl>
              <c:idx val="5"/>
              <c:layout>
                <c:manualLayout>
                  <c:x val="-0.11264079632177632"/>
                  <c:y val="3.14751732719943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8B-4E63-918D-825C468783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Травмы</c:v>
                </c:pt>
                <c:pt idx="1">
                  <c:v>Инфекционные, расстройства питания</c:v>
                </c:pt>
                <c:pt idx="2">
                  <c:v>Материнство и детство</c:v>
                </c:pt>
                <c:pt idx="3">
                  <c:v>Неинфекционные</c:v>
                </c:pt>
                <c:pt idx="4">
                  <c:v>Сердечно-сосудистые заболева</c:v>
                </c:pt>
                <c:pt idx="5">
                  <c:v>Диабет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14</c:v>
                </c:pt>
                <c:pt idx="2">
                  <c:v>10</c:v>
                </c:pt>
                <c:pt idx="3">
                  <c:v>48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FE-4872-8123-E877D95003A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A6-4923-80D8-FA3400DF8AA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A6-4923-80D8-FA3400DF8A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A6-4923-80D8-FA3400DF8AA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A6-4923-80D8-FA3400DF8AA5}"/>
              </c:ext>
            </c:extLst>
          </c:dPt>
          <c:dLbls>
            <c:dLbl>
              <c:idx val="0"/>
              <c:layout>
                <c:manualLayout>
                  <c:x val="5.9709353130420161E-3"/>
                  <c:y val="-6.0270859552023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93012745907111"/>
                      <c:h val="0.173472989858306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A6-4923-80D8-FA3400DF8AA5}"/>
                </c:ext>
              </c:extLst>
            </c:dLbl>
            <c:dLbl>
              <c:idx val="1"/>
              <c:layout>
                <c:manualLayout>
                  <c:x val="4.582691626829412E-3"/>
                  <c:y val="-3.99760014627291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85221587753249"/>
                      <c:h val="0.18783642898505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3A6-4923-80D8-FA3400DF8AA5}"/>
                </c:ext>
              </c:extLst>
            </c:dLbl>
            <c:dLbl>
              <c:idx val="2"/>
              <c:layout>
                <c:manualLayout>
                  <c:x val="0.10553218296375071"/>
                  <c:y val="-6.30394514154400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17972631347009"/>
                      <c:h val="9.13632768393233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3A6-4923-80D8-FA3400DF8AA5}"/>
                </c:ext>
              </c:extLst>
            </c:dLbl>
            <c:dLbl>
              <c:idx val="3"/>
              <c:layout>
                <c:manualLayout>
                  <c:x val="2.3359369917496514E-2"/>
                  <c:y val="0.12208721064369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54862350890073"/>
                      <c:h val="0.20447599204055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3A6-4923-80D8-FA3400DF8A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'для презента Оба пола (4)'!$A$8:$A$11</c:f>
              <c:strCache>
                <c:ptCount val="4"/>
                <c:pt idx="0">
                  <c:v>БОЛЕЗНИ СИСТЕМЫ КРОВООБРАЩЕНИЯ</c:v>
                </c:pt>
                <c:pt idx="1">
                  <c:v>БОЛЕЗНИ ОРГАНОВ ДЫХАНИЯ</c:v>
                </c:pt>
                <c:pt idx="2">
                  <c:v>НОВООБРАЗОВАНИЯ</c:v>
                </c:pt>
                <c:pt idx="3">
                  <c:v>ВНЕШНИЕ  ПРИЧИНЫ  ЗАБОЛЕВАЕМОСТИ  И СМЕРТНОСТИ</c:v>
                </c:pt>
              </c:strCache>
            </c:strRef>
          </c:cat>
          <c:val>
            <c:numRef>
              <c:f>'для презента Оба пола (4)'!$B$8:$B$11</c:f>
              <c:numCache>
                <c:formatCode>#,##0</c:formatCode>
                <c:ptCount val="4"/>
                <c:pt idx="0">
                  <c:v>33993</c:v>
                </c:pt>
                <c:pt idx="1">
                  <c:v>18428</c:v>
                </c:pt>
                <c:pt idx="2">
                  <c:v>16453</c:v>
                </c:pt>
                <c:pt idx="3">
                  <c:v>14468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A6-4923-80D8-FA3400DF8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Расчет!$B$5</c:f>
              <c:strCache>
                <c:ptCount val="1"/>
                <c:pt idx="0">
                  <c:v>Дефицит ГОБМП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Расчет!$C$3:$G$3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Расчет!$C$5:$G$5</c:f>
              <c:numCache>
                <c:formatCode>General</c:formatCode>
                <c:ptCount val="5"/>
                <c:pt idx="0">
                  <c:v>248.2</c:v>
                </c:pt>
                <c:pt idx="1">
                  <c:v>260.2</c:v>
                </c:pt>
                <c:pt idx="2">
                  <c:v>279.39999999999998</c:v>
                </c:pt>
                <c:pt idx="3">
                  <c:v>317.39999999999998</c:v>
                </c:pt>
                <c:pt idx="4">
                  <c:v>344.4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D-498C-8B9B-5612E5171500}"/>
            </c:ext>
          </c:extLst>
        </c:ser>
        <c:ser>
          <c:idx val="1"/>
          <c:order val="1"/>
          <c:tx>
            <c:strRef>
              <c:f>Расчет!$B$10</c:f>
              <c:strCache>
                <c:ptCount val="1"/>
                <c:pt idx="0">
                  <c:v>Платежи домохозяйств из "кармана" </c:v>
                </c:pt>
              </c:strCache>
            </c:strRef>
          </c:tx>
          <c:spPr>
            <a:solidFill>
              <a:srgbClr val="FCD5B5"/>
            </a:solidFill>
          </c:spPr>
          <c:invertIfNegative val="0"/>
          <c:dLbls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Расчет!$C$3:$G$3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Расчет!$C$10:$G$10</c:f>
              <c:numCache>
                <c:formatCode>0.0</c:formatCode>
                <c:ptCount val="5"/>
                <c:pt idx="0">
                  <c:v>237.6</c:v>
                </c:pt>
                <c:pt idx="1">
                  <c:v>268.3</c:v>
                </c:pt>
                <c:pt idx="2">
                  <c:v>373.9</c:v>
                </c:pt>
                <c:pt idx="3">
                  <c:v>542.19999999999993</c:v>
                </c:pt>
                <c:pt idx="4">
                  <c:v>646.79999999999995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FD-498C-8B9B-5612E5171500}"/>
            </c:ext>
          </c:extLst>
        </c:ser>
        <c:ser>
          <c:idx val="2"/>
          <c:order val="2"/>
          <c:tx>
            <c:strRef>
              <c:f>Расчет!$B$4</c:f>
              <c:strCache>
                <c:ptCount val="1"/>
                <c:pt idx="0">
                  <c:v>Расходы на ГОБМП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940,1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1B-43C8-A9B8-2BFBB603F36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Расчет!$C$4:$G$4</c:f>
              <c:numCache>
                <c:formatCode>0.0</c:formatCode>
                <c:ptCount val="5"/>
                <c:pt idx="0">
                  <c:v>608.08100000000002</c:v>
                </c:pt>
                <c:pt idx="1">
                  <c:v>679.74099999999999</c:v>
                </c:pt>
                <c:pt idx="2">
                  <c:v>729.29700000000003</c:v>
                </c:pt>
                <c:pt idx="3">
                  <c:v>887.68600000000004</c:v>
                </c:pt>
                <c:pt idx="4">
                  <c:v>939.79100000000005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FD-498C-8B9B-5612E51715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35746016"/>
        <c:axId val="835757984"/>
      </c:barChart>
      <c:catAx>
        <c:axId val="83574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5757984"/>
        <c:crosses val="autoZero"/>
        <c:auto val="1"/>
        <c:lblAlgn val="ctr"/>
        <c:lblOffset val="100"/>
        <c:noMultiLvlLbl val="0"/>
      </c:catAx>
      <c:valAx>
        <c:axId val="835757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357460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C514B-8098-44CC-A3A4-512E346EEDDE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B9A4-CBD6-4DEA-A243-D1E2AAAE8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202488" cy="40528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1CEF7-FE82-4821-B40B-7EA4E16BC9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96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552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729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92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14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3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51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17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9787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40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3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0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 9:50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BBF570-A5FF-4E63-B170-300463DE14F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19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C0AC0-927A-440E-AA60-F2DF761374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5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481640-9F68-4443-BF48-FD3503DFB56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144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9B235-6F71-408D-A3D5-83B39F801C6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79E5F-AD2F-42CB-A13F-93BA77A51F8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3A1A6-0B2B-45AD-BAAE-3FE02F9A4B2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139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EEB57D-995D-495C-9009-B85B1C82A54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16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53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2033C-934D-4677-82F9-74DA5C6E5B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93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A0C7D-B02D-4FC4-8B1E-F23C0216C06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444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6C6D3-64F5-423E-9391-F1109B5A54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943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FC7F8-788E-4699-9F15-DF6B04701B4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492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E8427-6FB7-46F0-8301-868D5E9A9E0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313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A0B9-98F1-BF4E-9ADC-F1378E96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CE620B9-5291-C340-BE43-6D8EEAAA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E2B3D-AC70-4A1A-8FC2-2B365890AEB7}" type="datetime6">
              <a:rPr lang="en-US" smtClean="0"/>
              <a:t>February 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45964C5-19C0-8344-8C7C-1507CE8F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SHIP-1-IC-06</a:t>
            </a:r>
            <a:r>
              <a:rPr lang="en-US"/>
              <a:t> | </a:t>
            </a:r>
            <a:r>
              <a:rPr lang="ru-RU"/>
              <a:t>Группа проектного управления по Совершенствованию перечня услуг ГОБМП и системы ОСМС</a:t>
            </a:r>
            <a:r>
              <a:rPr lang="en-US"/>
              <a:t> | </a:t>
            </a:r>
            <a:endParaRPr lang="ru-R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1FE7E97-E928-984C-B37B-5BB5524D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FC9D-C235-EA4F-AE2D-8E71F10C8E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BC5453C-D717-F543-B94B-C404735DF5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413" y="1008063"/>
            <a:ext cx="11068051" cy="49707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8777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339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269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0362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060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94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390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823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972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9323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4771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4285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6337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7902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4235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95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8464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1403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641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16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2016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4655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6150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2777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1357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38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7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998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084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803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470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36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241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670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338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88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9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2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4FAF-A067-45C2-8009-BC72FA7B5CB3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9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6B183-B5E2-40FD-B20C-808BE8B171A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64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3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96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5B28D-82FF-4DDD-9A97-90CC916C6AC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A19A9-3E96-46F2-A17B-1FE2247D4CA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48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1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586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Новая модель </a:t>
            </a:r>
            <a: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/>
            </a:r>
            <a:b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 и ОСМС в 2020 году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НАО «ФОНД СОЦИАЛЬНОГО МЕДИЦИНСКОГО СТРАХОВАНИЯ»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</a:p>
          <a:p>
            <a:r>
              <a:rPr lang="ru-RU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9324" y="5935287"/>
            <a:ext cx="3050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solidFill>
                  <a:srgbClr val="002060"/>
                </a:solidFill>
                <a:latin typeface="Arial Narrow" panose="020B0606020202030204" pitchFamily="34" charset="0"/>
              </a:rPr>
              <a:t>2019 год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88076" y="3485024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9307" y="1737361"/>
            <a:ext cx="9144000" cy="2726574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Медицинские услуги предоставляемые в рамках ГОБМП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63384" y="1454728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63383" y="4982096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2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422131"/>
            <a:ext cx="12191999" cy="498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СКОРАЯ МЕДИЦИНСКАЯ ПОМОЩЬ И САНИТАРНАЯ АВИАЦИЯ</a:t>
            </a: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80902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1463566"/>
            <a:ext cx="596028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1463566"/>
            <a:ext cx="586884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110623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28" y="1964037"/>
            <a:ext cx="59175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 по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нормативу за прикрепленное население</a:t>
            </a:r>
          </a:p>
          <a:p>
            <a:pPr marL="110250"/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Тромболитическая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терапия</a:t>
            </a:r>
          </a:p>
          <a:p>
            <a:pPr marL="110250"/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иногородним больным</a:t>
            </a:r>
          </a:p>
          <a:p>
            <a:pPr marL="110250"/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помощь связанная с транспортировкой квалифицированных специалистов и (или) больного санитарным транспортом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 иностранцам, временно пребывающим на территории РК (в соответствии с международными договорами)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76782" y="759267"/>
            <a:ext cx="11881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Действующий метод оплаты</a:t>
            </a:r>
            <a:r>
              <a:rPr lang="ru-RU" b="1" dirty="0">
                <a:latin typeface="Arial Narrow" panose="020B0606020202030204" pitchFamily="34" charset="0"/>
              </a:rPr>
              <a:t>: СМП - </a:t>
            </a:r>
            <a:r>
              <a:rPr lang="ru-RU" dirty="0" err="1">
                <a:latin typeface="Arial Narrow" panose="020B0606020202030204" pitchFamily="34" charset="0"/>
              </a:rPr>
              <a:t>подушевой</a:t>
            </a:r>
            <a:r>
              <a:rPr lang="ru-RU" dirty="0">
                <a:latin typeface="Arial Narrow" panose="020B0606020202030204" pitchFamily="34" charset="0"/>
              </a:rPr>
              <a:t> норматив и оплата стоимости </a:t>
            </a:r>
            <a:r>
              <a:rPr lang="ru-RU" dirty="0" err="1">
                <a:latin typeface="Arial Narrow" panose="020B0606020202030204" pitchFamily="34" charset="0"/>
              </a:rPr>
              <a:t>тромболитической</a:t>
            </a:r>
            <a:r>
              <a:rPr lang="ru-RU" dirty="0">
                <a:latin typeface="Arial Narrow" panose="020B0606020202030204" pitchFamily="34" charset="0"/>
              </a:rPr>
              <a:t> терапии</a:t>
            </a:r>
          </a:p>
          <a:p>
            <a:r>
              <a:rPr lang="ru-RU" dirty="0">
                <a:latin typeface="Arial Narrow" panose="020B0606020202030204" pitchFamily="34" charset="0"/>
              </a:rPr>
              <a:t>                                                      </a:t>
            </a:r>
            <a:r>
              <a:rPr lang="ru-RU" b="1" dirty="0">
                <a:latin typeface="Arial Narrow" panose="020B0606020202030204" pitchFamily="34" charset="0"/>
              </a:rPr>
              <a:t>СА    - </a:t>
            </a:r>
            <a:r>
              <a:rPr lang="ru-RU" dirty="0">
                <a:latin typeface="Arial Narrow" panose="020B0606020202030204" pitchFamily="34" charset="0"/>
              </a:rPr>
              <a:t>на основе государственного задания за вылеты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1946222"/>
            <a:ext cx="57545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Предлагается для введения с 2020 года</a:t>
            </a: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(при выделении дополнительных бюджетных средств)</a:t>
            </a:r>
            <a:endParaRPr lang="ru-RU" sz="1600" b="1" i="1" dirty="0">
              <a:solidFill>
                <a:srgbClr val="002060"/>
              </a:solidFill>
              <a:latin typeface="Arial Narrow" pitchFamily="34" charset="0"/>
            </a:endParaRPr>
          </a:p>
          <a:p>
            <a:pPr algn="just"/>
            <a:endParaRPr lang="ru-RU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Поэтапное выравнивание тарифа –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установлением единых требований – индикаторов по регионам при выравнивании</a:t>
            </a: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иногородним больным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вызов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по обслуживанию общественных мероприятий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мероприятие по средней стоимости или за час работы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иностранцам, временно пребывающим на территории РК (в соответствии с международными договорами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вызов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5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825" y="308975"/>
            <a:ext cx="11247120" cy="74046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ПОДХОДЫ К ФОРМИРОВАНИЮ УСЛУГ НА АПП В РАМКАХ ГОБМП И ОСМС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956" y="1401346"/>
            <a:ext cx="11162608" cy="4766696"/>
          </a:xfrm>
          <a:noFill/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Максимальное оказание услуг на уровне амбулаторно-поликлинической помощи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Возможности оказания данных услуг в условиях амбулаторно-поликлинических организаций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Доступность недорогостоящих услуг, необходимых для постановки диагноза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Услуги диагностики и лечения, необходимые для снижения стационарной помощи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Услуги диагностики и лечения, необходимые для оказания медицинской помощи при социально значимых заболеваниях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Проведение профилактических мероприятий и скрининговых исследований в целях ранней диагностики и профилактики заболеваний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Услуги диагностики и лечения, необходимые для оказания медицинской помощи при заболеваниях, представляющих опасность для окружающих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Снижение рисков возникновения осложнений острых и хронических заболеваний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Вероятность оказания данных услуг на основе практического опыта применения и назначения данных услуг в условиях   амбулаторно-поликлинических организаций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Оказание лабораторных услуг в зависимости от уровня медицинской организации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88766" y="98155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88766" y="124202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77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DD7834F-CDDD-4216-8EE3-9B70D6B2EF54}"/>
              </a:ext>
            </a:extLst>
          </p:cNvPr>
          <p:cNvSpPr/>
          <p:nvPr/>
        </p:nvSpPr>
        <p:spPr>
          <a:xfrm>
            <a:off x="660404" y="1563933"/>
            <a:ext cx="2220328" cy="108361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КПН</a:t>
            </a: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B5AF487-A286-483B-B220-BDB1499DE07E}"/>
              </a:ext>
            </a:extLst>
          </p:cNvPr>
          <p:cNvSpPr/>
          <p:nvPr/>
        </p:nvSpPr>
        <p:spPr>
          <a:xfrm>
            <a:off x="3862296" y="804130"/>
            <a:ext cx="2406788" cy="1027999"/>
          </a:xfrm>
          <a:prstGeom prst="rightArrow">
            <a:avLst>
              <a:gd name="adj1" fmla="val 79983"/>
              <a:gd name="adj2" fmla="val 39006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ПМСП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206E71F7-688B-48B7-82C6-253DF1D765FC}"/>
              </a:ext>
            </a:extLst>
          </p:cNvPr>
          <p:cNvSpPr/>
          <p:nvPr/>
        </p:nvSpPr>
        <p:spPr>
          <a:xfrm>
            <a:off x="3923445" y="2133549"/>
            <a:ext cx="2345639" cy="1027999"/>
          </a:xfrm>
          <a:prstGeom prst="rightArrow">
            <a:avLst>
              <a:gd name="adj1" fmla="val 81982"/>
              <a:gd name="adj2" fmla="val 36008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КДУ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87C1396-D918-49C3-B76C-24AD5F9BC278}"/>
              </a:ext>
            </a:extLst>
          </p:cNvPr>
          <p:cNvSpPr/>
          <p:nvPr/>
        </p:nvSpPr>
        <p:spPr>
          <a:xfrm>
            <a:off x="745033" y="4183632"/>
            <a:ext cx="2220328" cy="12209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КДУ</a:t>
            </a:r>
            <a:br>
              <a:rPr lang="ru-RU" sz="36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</a:br>
            <a:r>
              <a:rPr lang="ru-RU" sz="24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вне КПН</a:t>
            </a:r>
            <a:endParaRPr lang="ru-RU" sz="3600" i="1" dirty="0">
              <a:solidFill>
                <a:srgbClr val="E7E6E6">
                  <a:lumMod val="25000"/>
                </a:srgbClr>
              </a:solidFill>
              <a:latin typeface="Arial Narrow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D2C7C33-2EB2-45AE-A02C-D1D3927A0A19}"/>
              </a:ext>
            </a:extLst>
          </p:cNvPr>
          <p:cNvSpPr/>
          <p:nvPr/>
        </p:nvSpPr>
        <p:spPr>
          <a:xfrm>
            <a:off x="3651500" y="5115591"/>
            <a:ext cx="2658834" cy="144472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Консультации по профилям: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Кожно-венерология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Стоматология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Экстренная травматология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0EBD5BC-56D5-4154-9989-F23D3C97C003}"/>
              </a:ext>
            </a:extLst>
          </p:cNvPr>
          <p:cNvCxnSpPr>
            <a:cxnSpLocks/>
          </p:cNvCxnSpPr>
          <p:nvPr/>
        </p:nvCxnSpPr>
        <p:spPr>
          <a:xfrm>
            <a:off x="517694" y="3388485"/>
            <a:ext cx="1108626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F18552-8AFE-4491-AF74-CE1EFDF0F899}"/>
              </a:ext>
            </a:extLst>
          </p:cNvPr>
          <p:cNvCxnSpPr>
            <a:cxnSpLocks/>
          </p:cNvCxnSpPr>
          <p:nvPr/>
        </p:nvCxnSpPr>
        <p:spPr>
          <a:xfrm flipH="1">
            <a:off x="6736725" y="872153"/>
            <a:ext cx="1" cy="55149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30C1F2E-B855-4FC4-B7B3-D387F9300255}"/>
              </a:ext>
            </a:extLst>
          </p:cNvPr>
          <p:cNvSpPr/>
          <p:nvPr/>
        </p:nvSpPr>
        <p:spPr>
          <a:xfrm>
            <a:off x="7610757" y="1144163"/>
            <a:ext cx="42998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itchFamily="34" charset="0"/>
              </a:rPr>
              <a:t>прием</a:t>
            </a:r>
            <a:r>
              <a:rPr lang="ru-RU" sz="2000" dirty="0">
                <a:solidFill>
                  <a:srgbClr val="FF6600"/>
                </a:solidFill>
                <a:latin typeface="Arial Narrow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 Narrow" pitchFamily="34" charset="0"/>
              </a:rPr>
              <a:t>76</a:t>
            </a:r>
            <a:r>
              <a:rPr lang="ru-RU" sz="4000" b="1" dirty="0">
                <a:solidFill>
                  <a:srgbClr val="FF6600"/>
                </a:solidFill>
                <a:latin typeface="Arial Narrow" pitchFamily="34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специалистов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B705303-ABFB-4CC2-9C7E-EC9EFBC3FE8B}"/>
              </a:ext>
            </a:extLst>
          </p:cNvPr>
          <p:cNvSpPr/>
          <p:nvPr/>
        </p:nvSpPr>
        <p:spPr>
          <a:xfrm>
            <a:off x="6833476" y="1955255"/>
            <a:ext cx="50046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Прием и консультации СПЕЦИАЛИСТОВ ПМСП</a:t>
            </a:r>
          </a:p>
          <a:p>
            <a:r>
              <a:rPr lang="ru-RU" sz="1600" dirty="0">
                <a:latin typeface="Arial Narrow" pitchFamily="34" charset="0"/>
              </a:rPr>
              <a:t>Прием и консультации профильных специалистов </a:t>
            </a:r>
          </a:p>
          <a:p>
            <a:r>
              <a:rPr lang="ru-RU" sz="1600" dirty="0">
                <a:latin typeface="Arial Narrow" pitchFamily="34" charset="0"/>
              </a:rPr>
              <a:t>Профилактика</a:t>
            </a:r>
          </a:p>
          <a:p>
            <a:r>
              <a:rPr lang="ru-RU" sz="1600" dirty="0">
                <a:latin typeface="Arial Narrow" pitchFamily="34" charset="0"/>
              </a:rPr>
              <a:t>Диагностика</a:t>
            </a:r>
          </a:p>
          <a:p>
            <a:r>
              <a:rPr lang="ru-RU" sz="1600" dirty="0">
                <a:latin typeface="Arial Narrow" pitchFamily="34" charset="0"/>
              </a:rPr>
              <a:t>Лечение, манипуляции и процедуры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B5F7978-74F6-435B-9B73-F346965021BA}"/>
              </a:ext>
            </a:extLst>
          </p:cNvPr>
          <p:cNvSpPr/>
          <p:nvPr/>
        </p:nvSpPr>
        <p:spPr>
          <a:xfrm>
            <a:off x="6916051" y="3746915"/>
            <a:ext cx="49945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Полимеразная цепная реакция </a:t>
            </a:r>
            <a:r>
              <a:rPr lang="ru-RU" sz="1600" i="1" dirty="0">
                <a:latin typeface="Arial Narrow" pitchFamily="34" charset="0"/>
              </a:rPr>
              <a:t>(ПЦР)</a:t>
            </a:r>
          </a:p>
          <a:p>
            <a:pPr marL="179388" indent="-179388">
              <a:buFontTx/>
              <a:buAutoNum type="arabicPeriod"/>
            </a:pPr>
            <a:r>
              <a:rPr lang="ru-RU" sz="1600" dirty="0" err="1">
                <a:latin typeface="Arial Narrow" pitchFamily="34" charset="0"/>
              </a:rPr>
              <a:t>Иммунофенотипирование</a:t>
            </a:r>
            <a:endParaRPr lang="ru-RU" sz="1600" dirty="0">
              <a:latin typeface="Arial Narrow" pitchFamily="34" charset="0"/>
            </a:endParaRP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Медико-генетические исследования </a:t>
            </a:r>
            <a:br>
              <a:rPr lang="ru-RU" sz="1600" dirty="0">
                <a:latin typeface="Arial Narrow" pitchFamily="34" charset="0"/>
              </a:rPr>
            </a:br>
            <a:r>
              <a:rPr lang="ru-RU" sz="1600" dirty="0">
                <a:latin typeface="Arial Narrow" pitchFamily="34" charset="0"/>
              </a:rPr>
              <a:t>беременных</a:t>
            </a: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Компьютерная томография </a:t>
            </a:r>
            <a:r>
              <a:rPr lang="ru-RU" sz="1600" i="1" dirty="0">
                <a:latin typeface="Arial Narrow" pitchFamily="34" charset="0"/>
              </a:rPr>
              <a:t>(КТ)</a:t>
            </a: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Магниторезонансная томография </a:t>
            </a:r>
            <a:r>
              <a:rPr lang="ru-RU" sz="1600" i="1" dirty="0">
                <a:latin typeface="Arial Narrow" pitchFamily="34" charset="0"/>
              </a:rPr>
              <a:t>(МРТ)</a:t>
            </a: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Позитронно-эмиссионная томография </a:t>
            </a:r>
            <a:r>
              <a:rPr lang="ru-RU" sz="1600" i="1" dirty="0">
                <a:latin typeface="Arial Narrow" pitchFamily="34" charset="0"/>
              </a:rPr>
              <a:t>(ПЭТ)</a:t>
            </a: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Однофотонная эмиссионная компьютерная томография</a:t>
            </a:r>
          </a:p>
          <a:p>
            <a:pPr marL="179388" indent="-179388">
              <a:buFontTx/>
              <a:buAutoNum type="arabicPeriod"/>
            </a:pPr>
            <a:r>
              <a:rPr lang="ru-RU" sz="1600" dirty="0">
                <a:latin typeface="Arial Narrow" pitchFamily="34" charset="0"/>
              </a:rPr>
              <a:t>Ангиография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A6E685-5D99-4EA1-AB53-EE4636E1C552}"/>
              </a:ext>
            </a:extLst>
          </p:cNvPr>
          <p:cNvSpPr txBox="1"/>
          <p:nvPr/>
        </p:nvSpPr>
        <p:spPr>
          <a:xfrm>
            <a:off x="6749920" y="1625922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>
                <a:latin typeface="Arial Narrow" pitchFamily="34" charset="0"/>
              </a:rPr>
              <a:t>а именно:</a:t>
            </a:r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01F913B8-9EAE-4D57-9AA0-49BAC6CBD181}"/>
              </a:ext>
            </a:extLst>
          </p:cNvPr>
          <p:cNvSpPr/>
          <p:nvPr/>
        </p:nvSpPr>
        <p:spPr>
          <a:xfrm>
            <a:off x="3305427" y="3629622"/>
            <a:ext cx="3270559" cy="1108023"/>
          </a:xfrm>
          <a:prstGeom prst="rightArrow">
            <a:avLst>
              <a:gd name="adj1" fmla="val 86638"/>
              <a:gd name="adj2" fmla="val 2906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  <a:r>
              <a:rPr lang="ru-RU" sz="20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 ДОРОГОСТОЯЩИХ УСЛУГ</a:t>
            </a:r>
            <a:endParaRPr lang="ru-RU" sz="2000" i="1" dirty="0">
              <a:solidFill>
                <a:srgbClr val="E7E6E6">
                  <a:lumMod val="25000"/>
                </a:srgbClr>
              </a:solidFill>
              <a:latin typeface="Arial Narrow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445D82-55E1-456C-8BC8-AF833F74D37D}"/>
              </a:ext>
            </a:extLst>
          </p:cNvPr>
          <p:cNvSpPr txBox="1"/>
          <p:nvPr/>
        </p:nvSpPr>
        <p:spPr>
          <a:xfrm>
            <a:off x="4739532" y="4474316"/>
            <a:ext cx="3567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+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1214F44-0ACE-43C3-9394-820F5F0AA487}"/>
              </a:ext>
            </a:extLst>
          </p:cNvPr>
          <p:cNvSpPr/>
          <p:nvPr/>
        </p:nvSpPr>
        <p:spPr>
          <a:xfrm>
            <a:off x="6815317" y="532393"/>
            <a:ext cx="53212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itchFamily="34" charset="0"/>
              </a:rPr>
              <a:t>ВСЕГО порядка 1700 МЕДИЦИНСКИХ УСЛУГ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695803-D835-498A-AFA2-F866D9E9DB69}"/>
              </a:ext>
            </a:extLst>
          </p:cNvPr>
          <p:cNvSpPr txBox="1"/>
          <p:nvPr/>
        </p:nvSpPr>
        <p:spPr>
          <a:xfrm>
            <a:off x="6714146" y="1225379"/>
            <a:ext cx="1212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>
                <a:latin typeface="Arial Narrow" pitchFamily="34" charset="0"/>
              </a:rPr>
              <a:t>в том числе: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482885" y="2180"/>
            <a:ext cx="11247120" cy="740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ТЕКУЩАЯ СИТУАЦИЯ</a:t>
            </a:r>
          </a:p>
        </p:txBody>
      </p:sp>
    </p:spTree>
    <p:extLst>
      <p:ext uri="{BB962C8B-B14F-4D97-AF65-F5344CB8AC3E}">
        <p14:creationId xmlns:p14="http://schemas.microsoft.com/office/powerpoint/2010/main" val="104104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B5AF487-A286-483B-B220-BDB1499DE07E}"/>
              </a:ext>
            </a:extLst>
          </p:cNvPr>
          <p:cNvSpPr/>
          <p:nvPr/>
        </p:nvSpPr>
        <p:spPr>
          <a:xfrm>
            <a:off x="1236521" y="894063"/>
            <a:ext cx="3274083" cy="1130795"/>
          </a:xfrm>
          <a:prstGeom prst="rightArrow">
            <a:avLst>
              <a:gd name="adj1" fmla="val 72785"/>
              <a:gd name="adj2" fmla="val 29747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itchFamily="34" charset="0"/>
              </a:rPr>
              <a:t>КПН - 724: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Arial Narrow" pitchFamily="34" charset="0"/>
              </a:rPr>
              <a:t>ПМСП – 231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Arial Narrow" pitchFamily="34" charset="0"/>
              </a:rPr>
              <a:t>КДУ - 493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F18552-8AFE-4491-AF74-CE1EFDF0F899}"/>
              </a:ext>
            </a:extLst>
          </p:cNvPr>
          <p:cNvCxnSpPr>
            <a:cxnSpLocks/>
          </p:cNvCxnSpPr>
          <p:nvPr/>
        </p:nvCxnSpPr>
        <p:spPr>
          <a:xfrm>
            <a:off x="5662266" y="554800"/>
            <a:ext cx="16747" cy="548649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58AD099-2D9E-467F-B82F-F51DF32C4737}"/>
              </a:ext>
            </a:extLst>
          </p:cNvPr>
          <p:cNvSpPr/>
          <p:nvPr/>
        </p:nvSpPr>
        <p:spPr>
          <a:xfrm>
            <a:off x="557698" y="2138002"/>
            <a:ext cx="47873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itchFamily="34" charset="0"/>
              </a:rPr>
              <a:t>349</a:t>
            </a:r>
            <a:r>
              <a:rPr lang="ru-RU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лабораторных услуг</a:t>
            </a:r>
          </a:p>
          <a:p>
            <a:r>
              <a:rPr lang="ru-RU" sz="2400" b="1" dirty="0">
                <a:solidFill>
                  <a:srgbClr val="002060"/>
                </a:solidFill>
                <a:latin typeface="Arial Narrow" pitchFamily="34" charset="0"/>
              </a:rPr>
              <a:t>27</a:t>
            </a:r>
            <a:r>
              <a:rPr lang="ru-RU" sz="2400" b="1" dirty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профильных специалистов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98160-DC19-4DBE-A911-5A39A371B13A}"/>
              </a:ext>
            </a:extLst>
          </p:cNvPr>
          <p:cNvSpPr/>
          <p:nvPr/>
        </p:nvSpPr>
        <p:spPr>
          <a:xfrm>
            <a:off x="441736" y="4578205"/>
            <a:ext cx="61855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</a:rPr>
              <a:t>596</a:t>
            </a:r>
            <a:r>
              <a:rPr lang="ru-RU" sz="2800" b="1" dirty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</a:rPr>
              <a:t>лабораторных услуг</a:t>
            </a:r>
          </a:p>
          <a:p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</a:rPr>
              <a:t>49</a:t>
            </a:r>
            <a:r>
              <a:rPr lang="ru-RU" sz="2800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</a:rPr>
              <a:t>профильных специалистов</a:t>
            </a:r>
            <a:endParaRPr lang="ru-RU" sz="2000" dirty="0">
              <a:solidFill>
                <a:prstClr val="black"/>
              </a:solidFill>
              <a:latin typeface="Arial Narrow" pitchFamily="34" charset="0"/>
            </a:endParaRPr>
          </a:p>
          <a:p>
            <a:r>
              <a:rPr lang="ru-RU" sz="2000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		</a:t>
            </a:r>
            <a:endParaRPr lang="ru-RU" sz="2400" b="1" dirty="0">
              <a:solidFill>
                <a:srgbClr val="70AD47">
                  <a:lumMod val="75000"/>
                </a:srgbClr>
              </a:solidFill>
              <a:latin typeface="Arial Narrow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47609CC-2CDD-4314-A532-D462E3AC6A13}"/>
              </a:ext>
            </a:extLst>
          </p:cNvPr>
          <p:cNvSpPr/>
          <p:nvPr/>
        </p:nvSpPr>
        <p:spPr>
          <a:xfrm>
            <a:off x="6212071" y="1091561"/>
            <a:ext cx="576427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Прием врачей ПМСП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Прием медсестер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Прием других специалистов ПМСП (психологи, соцработники)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Консультации профильных специалистов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Диагностические услуги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Скриниги на БСК, СД, глаукому, КРР – 1 этап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Лабораторные услуги, </a:t>
            </a:r>
            <a:r>
              <a:rPr lang="ru-RU" sz="1400" i="1" dirty="0">
                <a:solidFill>
                  <a:prstClr val="black"/>
                </a:solidFill>
                <a:latin typeface="Arial Narrow" pitchFamily="34" charset="0"/>
              </a:rPr>
              <a:t>в т.ч. экспресс-диагностика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Процедуры и манипуляции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Физиотерапевтическое лечение детям до 18 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лет</a:t>
            </a:r>
            <a:r>
              <a:rPr lang="ru-RU" sz="1600" b="1" dirty="0">
                <a:solidFill>
                  <a:prstClr val="black"/>
                </a:solidFill>
                <a:latin typeface="Arial Narrow" pitchFamily="34" charset="0"/>
              </a:rPr>
              <a:t> </a:t>
            </a:r>
            <a:endParaRPr lang="ru-RU" sz="1600" i="1" dirty="0">
              <a:solidFill>
                <a:srgbClr val="E7E6E6">
                  <a:lumMod val="25000"/>
                </a:srgbClr>
              </a:solidFill>
              <a:latin typeface="Arial Narrow" pitchFamily="34" charset="0"/>
            </a:endParaRP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0F2D72E1-C0F8-47F0-A75C-FA3CA847DEE6}"/>
              </a:ext>
            </a:extLst>
          </p:cNvPr>
          <p:cNvSpPr/>
          <p:nvPr/>
        </p:nvSpPr>
        <p:spPr>
          <a:xfrm>
            <a:off x="1363286" y="3421078"/>
            <a:ext cx="3020557" cy="972320"/>
          </a:xfrm>
          <a:prstGeom prst="rightArrow">
            <a:avLst>
              <a:gd name="adj1" fmla="val 72785"/>
              <a:gd name="adj2" fmla="val 29747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КДУ вне КПН* - 1518 </a:t>
            </a:r>
            <a:r>
              <a:rPr lang="ru-RU" sz="1600" b="1" i="1" dirty="0">
                <a:solidFill>
                  <a:schemeClr val="tx1"/>
                </a:solidFill>
                <a:latin typeface="Arial Narrow" pitchFamily="34" charset="0"/>
              </a:rPr>
              <a:t>услуг</a:t>
            </a:r>
            <a:endParaRPr lang="ru-RU" sz="20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4554C-BDA2-4AE3-ABF2-3CF622F303BB}"/>
              </a:ext>
            </a:extLst>
          </p:cNvPr>
          <p:cNvSpPr/>
          <p:nvPr/>
        </p:nvSpPr>
        <p:spPr>
          <a:xfrm>
            <a:off x="6259656" y="3882732"/>
            <a:ext cx="56691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Консультации профильных специалистов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Диагностические услуги, в т.ч. дорогостоящие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Консультативно-диагностические услуги для пациентов с социально значимыми заболеваниями </a:t>
            </a: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(ТВС, онкология, наркология, психиатрия)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 pitchFamily="34" charset="0"/>
              </a:rPr>
              <a:t>Консультативно-диагностические услуги для пациентов с травматологическими, стоматологическими и кожно-венерологическими заболеваниями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Лабораторные услуги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Онкоскрининги (РШМ, РМЖ, КРР- 2 этап)</a:t>
            </a:r>
            <a:endParaRPr lang="ru-RU" sz="1400" i="1" dirty="0">
              <a:solidFill>
                <a:srgbClr val="E7E6E6">
                  <a:lumMod val="25000"/>
                </a:srgbClr>
              </a:solidFill>
              <a:latin typeface="Arial Narrow" pitchFamily="34" charset="0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Arial Narrow" pitchFamily="34" charset="0"/>
              </a:rPr>
              <a:t>Процедуры и манипуляции</a:t>
            </a:r>
            <a:endParaRPr lang="ru-RU" sz="1400" b="1" dirty="0">
              <a:solidFill>
                <a:srgbClr val="70AD47">
                  <a:lumMod val="50000"/>
                </a:srgbClr>
              </a:solidFill>
              <a:latin typeface="Arial Narrow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94FA58-FA19-41BB-9A8E-A4500968A85A}"/>
              </a:ext>
            </a:extLst>
          </p:cNvPr>
          <p:cNvSpPr txBox="1"/>
          <p:nvPr/>
        </p:nvSpPr>
        <p:spPr>
          <a:xfrm>
            <a:off x="1022466" y="1884585"/>
            <a:ext cx="2512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в том числе: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3A0BA6-2C1C-4D23-94BA-218F6E7B95C7}"/>
              </a:ext>
            </a:extLst>
          </p:cNvPr>
          <p:cNvSpPr txBox="1"/>
          <p:nvPr/>
        </p:nvSpPr>
        <p:spPr>
          <a:xfrm>
            <a:off x="1953492" y="4239193"/>
            <a:ext cx="1670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в том числе: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96EB4473-ED2C-46C7-9519-C50B51C6E697}"/>
              </a:ext>
            </a:extLst>
          </p:cNvPr>
          <p:cNvCxnSpPr>
            <a:cxnSpLocks/>
          </p:cNvCxnSpPr>
          <p:nvPr/>
        </p:nvCxnSpPr>
        <p:spPr>
          <a:xfrm flipV="1">
            <a:off x="1053087" y="3324829"/>
            <a:ext cx="10486266" cy="219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36E360E-28FF-47FB-9283-4B681C5029CC}"/>
              </a:ext>
            </a:extLst>
          </p:cNvPr>
          <p:cNvSpPr txBox="1"/>
          <p:nvPr/>
        </p:nvSpPr>
        <p:spPr>
          <a:xfrm>
            <a:off x="233380" y="37076"/>
            <a:ext cx="11888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</a:rPr>
              <a:t>ПРЕДЛАГАЕМАЯ МОДЕЛЬ</a:t>
            </a:r>
            <a:r>
              <a:rPr lang="en-US" sz="28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</a:rPr>
              <a:t>ГОБМП В 2019 ГОДУ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6255" y="6275753"/>
            <a:ext cx="11220760" cy="474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Arial Narrow" pitchFamily="34" charset="0"/>
              </a:rPr>
              <a:t>*Необходимо </a:t>
            </a:r>
            <a:r>
              <a:rPr lang="ru-RU" sz="1600" dirty="0" err="1">
                <a:solidFill>
                  <a:srgbClr val="FF0000"/>
                </a:solidFill>
                <a:latin typeface="Arial Narrow" pitchFamily="34" charset="0"/>
              </a:rPr>
              <a:t>допфинансирование</a:t>
            </a:r>
            <a:r>
              <a:rPr lang="ru-RU" sz="1600" dirty="0">
                <a:solidFill>
                  <a:srgbClr val="FF0000"/>
                </a:solidFill>
                <a:latin typeface="Arial Narrow" pitchFamily="34" charset="0"/>
              </a:rPr>
              <a:t> на КДУ вне КПН в случае оптимизации КПН в рамках ГОБМП в 2019 году до момента внедрения ОСМС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76635" y="710061"/>
            <a:ext cx="393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Объем услуг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76635" y="3421078"/>
            <a:ext cx="3376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Объем услуг КДУ</a:t>
            </a:r>
          </a:p>
        </p:txBody>
      </p:sp>
    </p:spTree>
    <p:extLst>
      <p:ext uri="{BB962C8B-B14F-4D97-AF65-F5344CB8AC3E}">
        <p14:creationId xmlns:p14="http://schemas.microsoft.com/office/powerpoint/2010/main" val="180975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B5AF487-A286-483B-B220-BDB1499DE07E}"/>
              </a:ext>
            </a:extLst>
          </p:cNvPr>
          <p:cNvSpPr/>
          <p:nvPr/>
        </p:nvSpPr>
        <p:spPr>
          <a:xfrm>
            <a:off x="155633" y="1480869"/>
            <a:ext cx="2154060" cy="1130795"/>
          </a:xfrm>
          <a:prstGeom prst="rightArrow">
            <a:avLst>
              <a:gd name="adj1" fmla="val 72785"/>
              <a:gd name="adj2" fmla="val 29747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КПН – 605</a:t>
            </a:r>
            <a:r>
              <a:rPr lang="ru-RU" sz="1400" i="1" dirty="0">
                <a:solidFill>
                  <a:schemeClr val="tx1"/>
                </a:solidFill>
                <a:latin typeface="Arial Narrow" pitchFamily="34" charset="0"/>
              </a:rPr>
              <a:t>услуг</a:t>
            </a:r>
            <a:endParaRPr lang="ru-RU" sz="2000" i="1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ПМСП – 220 </a:t>
            </a:r>
            <a:r>
              <a:rPr lang="ru-RU" sz="1400" i="1" dirty="0">
                <a:solidFill>
                  <a:schemeClr val="tx1"/>
                </a:solidFill>
                <a:latin typeface="Arial Narrow" pitchFamily="34" charset="0"/>
              </a:rPr>
              <a:t>услуг</a:t>
            </a: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КДУ – 385 </a:t>
            </a:r>
            <a:r>
              <a:rPr lang="ru-RU" sz="1400" i="1" dirty="0">
                <a:solidFill>
                  <a:schemeClr val="tx1"/>
                </a:solidFill>
                <a:latin typeface="Arial Narrow" pitchFamily="34" charset="0"/>
              </a:rPr>
              <a:t>услуг</a:t>
            </a:r>
            <a:endParaRPr lang="ru-R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F18552-8AFE-4491-AF74-CE1EFDF0F899}"/>
              </a:ext>
            </a:extLst>
          </p:cNvPr>
          <p:cNvCxnSpPr>
            <a:cxnSpLocks/>
          </p:cNvCxnSpPr>
          <p:nvPr/>
        </p:nvCxnSpPr>
        <p:spPr>
          <a:xfrm flipH="1">
            <a:off x="115626" y="4064445"/>
            <a:ext cx="7146411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58AD099-2D9E-467F-B82F-F51DF32C4737}"/>
              </a:ext>
            </a:extLst>
          </p:cNvPr>
          <p:cNvSpPr/>
          <p:nvPr/>
        </p:nvSpPr>
        <p:spPr>
          <a:xfrm>
            <a:off x="155633" y="2855360"/>
            <a:ext cx="31813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288</a:t>
            </a:r>
            <a:r>
              <a:rPr lang="ru-RU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лабораторных услуг</a:t>
            </a:r>
          </a:p>
          <a:p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24</a:t>
            </a:r>
            <a:r>
              <a:rPr lang="ru-RU" sz="2400" b="1" dirty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профильных специалиста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98160-DC19-4DBE-A911-5A39A371B13A}"/>
              </a:ext>
            </a:extLst>
          </p:cNvPr>
          <p:cNvSpPr/>
          <p:nvPr/>
        </p:nvSpPr>
        <p:spPr>
          <a:xfrm>
            <a:off x="155728" y="5251124"/>
            <a:ext cx="44694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itchFamily="34" charset="0"/>
              </a:rPr>
              <a:t>26</a:t>
            </a:r>
            <a:r>
              <a:rPr lang="ru-RU" sz="2800" b="1" dirty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лабораторных услуг</a:t>
            </a:r>
            <a:endParaRPr lang="ru-RU" dirty="0">
              <a:solidFill>
                <a:prstClr val="black"/>
              </a:solidFill>
              <a:latin typeface="Arial Narrow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 Narrow" pitchFamily="34" charset="0"/>
              </a:rPr>
              <a:t>4 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профильных специалистов</a:t>
            </a:r>
            <a:endParaRPr lang="ru-RU" sz="2000" dirty="0">
              <a:solidFill>
                <a:prstClr val="black"/>
              </a:solidFill>
              <a:latin typeface="Arial Narrow" pitchFamily="34" charset="0"/>
            </a:endParaRPr>
          </a:p>
          <a:p>
            <a:r>
              <a:rPr lang="ru-RU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		</a:t>
            </a:r>
            <a:endParaRPr lang="ru-RU" sz="2000" b="1" dirty="0">
              <a:solidFill>
                <a:srgbClr val="70AD47">
                  <a:lumMod val="75000"/>
                </a:srgbClr>
              </a:solidFill>
              <a:latin typeface="Arial Narrow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47609CC-2CDD-4314-A532-D462E3AC6A13}"/>
              </a:ext>
            </a:extLst>
          </p:cNvPr>
          <p:cNvSpPr/>
          <p:nvPr/>
        </p:nvSpPr>
        <p:spPr>
          <a:xfrm>
            <a:off x="3130930" y="1507154"/>
            <a:ext cx="465313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Прием врачей ПМСП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Прием медсестер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Прием других специалистов ПМСП</a:t>
            </a:r>
            <a:br>
              <a:rPr lang="ru-RU" sz="1600" dirty="0">
                <a:latin typeface="Arial Narrow" pitchFamily="34" charset="0"/>
              </a:rPr>
            </a:br>
            <a:r>
              <a:rPr lang="ru-RU" sz="1400" i="1" dirty="0">
                <a:latin typeface="Arial Narrow" pitchFamily="34" charset="0"/>
              </a:rPr>
              <a:t>(психологи, соцработники)</a:t>
            </a:r>
            <a:endParaRPr lang="ru-RU" sz="1600" i="1" dirty="0">
              <a:latin typeface="Arial Narrow" pitchFamily="34" charset="0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Консультации профильных специалистов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Диагностические услуги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Скриниги на БСК, СД, глаукому, КРР – 1 этап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Лабораторные услуги, </a:t>
            </a:r>
            <a:r>
              <a:rPr lang="ru-RU" sz="1600" i="1" dirty="0">
                <a:latin typeface="Arial Narrow" pitchFamily="34" charset="0"/>
              </a:rPr>
              <a:t>в т.ч. экспресс-диагностика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Процедуры и манипуляции</a:t>
            </a:r>
            <a:endParaRPr lang="ru-RU" i="1" dirty="0">
              <a:latin typeface="Arial Narrow" pitchFamily="34" charset="0"/>
            </a:endParaRP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0F2D72E1-C0F8-47F0-A75C-FA3CA847DEE6}"/>
              </a:ext>
            </a:extLst>
          </p:cNvPr>
          <p:cNvSpPr/>
          <p:nvPr/>
        </p:nvSpPr>
        <p:spPr>
          <a:xfrm>
            <a:off x="155728" y="4223902"/>
            <a:ext cx="3199281" cy="713566"/>
          </a:xfrm>
          <a:prstGeom prst="rightArrow">
            <a:avLst>
              <a:gd name="adj1" fmla="val 72785"/>
              <a:gd name="adj2" fmla="val 29747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КДУ вне КПН* - 206 </a:t>
            </a:r>
            <a:r>
              <a:rPr lang="ru-RU" sz="1400" i="1" dirty="0">
                <a:solidFill>
                  <a:schemeClr val="tx1"/>
                </a:solidFill>
                <a:latin typeface="Arial Narrow" pitchFamily="34" charset="0"/>
              </a:rPr>
              <a:t>услуг</a:t>
            </a: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4554C-BDA2-4AE3-ABF2-3CF622F303BB}"/>
              </a:ext>
            </a:extLst>
          </p:cNvPr>
          <p:cNvSpPr/>
          <p:nvPr/>
        </p:nvSpPr>
        <p:spPr>
          <a:xfrm>
            <a:off x="3526655" y="4704939"/>
            <a:ext cx="38705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Консультативно-диагностические услуги для пациентов с социально значимыми заболеваниями (ТВС, онкология, наркология, психиатрия)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Консультативно-диагностические услуги для пациентов с травматологическими, кожно-венерологическими заболеваниями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94FA58-FA19-41BB-9A8E-A4500968A85A}"/>
              </a:ext>
            </a:extLst>
          </p:cNvPr>
          <p:cNvSpPr txBox="1"/>
          <p:nvPr/>
        </p:nvSpPr>
        <p:spPr>
          <a:xfrm>
            <a:off x="620401" y="2601943"/>
            <a:ext cx="2512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latin typeface="Arial Narrow" pitchFamily="34" charset="0"/>
              </a:rPr>
              <a:t>в том числе: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3A0BA6-2C1C-4D23-94BA-218F6E7B95C7}"/>
              </a:ext>
            </a:extLst>
          </p:cNvPr>
          <p:cNvSpPr txBox="1"/>
          <p:nvPr/>
        </p:nvSpPr>
        <p:spPr>
          <a:xfrm>
            <a:off x="205572" y="4892445"/>
            <a:ext cx="1670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в том числе: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4F0C7B7A-1108-48A5-9F13-FAE453D43C6A}"/>
              </a:ext>
            </a:extLst>
          </p:cNvPr>
          <p:cNvCxnSpPr/>
          <p:nvPr/>
        </p:nvCxnSpPr>
        <p:spPr>
          <a:xfrm>
            <a:off x="337930" y="219241"/>
            <a:ext cx="0" cy="546946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36E360E-28FF-47FB-9283-4B681C5029CC}"/>
              </a:ext>
            </a:extLst>
          </p:cNvPr>
          <p:cNvSpPr txBox="1"/>
          <p:nvPr/>
        </p:nvSpPr>
        <p:spPr>
          <a:xfrm>
            <a:off x="392638" y="203890"/>
            <a:ext cx="1179936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  <a:latin typeface="Arial Narrow" pitchFamily="34" charset="0"/>
              </a:rPr>
              <a:t>ПРЕДЛАГАЕМАЯ МОДЕЛЬ АПП В 2020 ГОДУ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7989436" y="813602"/>
            <a:ext cx="1436314" cy="646331"/>
            <a:chOff x="8891846" y="216188"/>
            <a:chExt cx="1436314" cy="646331"/>
          </a:xfrm>
        </p:grpSpPr>
        <p:sp>
          <p:nvSpPr>
            <p:cNvPr id="37" name="Скругленный прямоугольник 36"/>
            <p:cNvSpPr/>
            <p:nvPr/>
          </p:nvSpPr>
          <p:spPr>
            <a:xfrm>
              <a:off x="8891846" y="236945"/>
              <a:ext cx="1436313" cy="58635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987728" y="216188"/>
              <a:ext cx="13404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latin typeface="Arial Narrow" pitchFamily="34" charset="0"/>
                </a:rPr>
                <a:t>ОСМС</a:t>
              </a:r>
            </a:p>
          </p:txBody>
        </p: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0AF18552-8AFE-4491-AF74-CE1EFDF0F899}"/>
              </a:ext>
            </a:extLst>
          </p:cNvPr>
          <p:cNvCxnSpPr>
            <a:cxnSpLocks/>
          </p:cNvCxnSpPr>
          <p:nvPr/>
        </p:nvCxnSpPr>
        <p:spPr>
          <a:xfrm>
            <a:off x="7538485" y="766187"/>
            <a:ext cx="0" cy="5875652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CF98160-DC19-4DBE-A911-5A39A371B13A}"/>
              </a:ext>
            </a:extLst>
          </p:cNvPr>
          <p:cNvSpPr/>
          <p:nvPr/>
        </p:nvSpPr>
        <p:spPr>
          <a:xfrm>
            <a:off x="7687327" y="2187824"/>
            <a:ext cx="4418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717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лабораторных услуг, </a:t>
            </a:r>
            <a:r>
              <a:rPr lang="ru-RU" sz="1600" i="1" dirty="0">
                <a:solidFill>
                  <a:prstClr val="black"/>
                </a:solidFill>
                <a:latin typeface="Arial Narrow" pitchFamily="34" charset="0"/>
              </a:rPr>
              <a:t>в т.ч. 146 дорогостоящих</a:t>
            </a:r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48</a:t>
            </a:r>
            <a:r>
              <a:rPr lang="ru-RU" sz="2000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1600" b="1" dirty="0">
                <a:solidFill>
                  <a:srgbClr val="70AD47">
                    <a:lumMod val="75000"/>
                  </a:srgbClr>
                </a:solidFill>
                <a:latin typeface="Arial Narrow" pitchFamily="34" charset="0"/>
              </a:rPr>
              <a:t>  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</a:rPr>
              <a:t>профильных специалистов</a:t>
            </a:r>
            <a:endParaRPr lang="ru-RU" dirty="0">
              <a:solidFill>
                <a:srgbClr val="70AD47">
                  <a:lumMod val="75000"/>
                </a:srgbClr>
              </a:solidFill>
              <a:latin typeface="Arial Narrow" pitchFamily="34" charset="0"/>
            </a:endParaRPr>
          </a:p>
        </p:txBody>
      </p:sp>
      <p:sp>
        <p:nvSpPr>
          <p:cNvPr id="28" name="Стрелка: вправо 16">
            <a:extLst>
              <a:ext uri="{FF2B5EF4-FFF2-40B4-BE49-F238E27FC236}">
                <a16:creationId xmlns:a16="http://schemas.microsoft.com/office/drawing/2014/main" id="{0F2D72E1-C0F8-47F0-A75C-FA3CA847DEE6}"/>
              </a:ext>
            </a:extLst>
          </p:cNvPr>
          <p:cNvSpPr/>
          <p:nvPr/>
        </p:nvSpPr>
        <p:spPr>
          <a:xfrm>
            <a:off x="7687327" y="1487732"/>
            <a:ext cx="3476847" cy="5160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КДУ  – 1517 </a:t>
            </a:r>
            <a:r>
              <a:rPr lang="ru-RU" sz="14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услуг</a:t>
            </a:r>
            <a:r>
              <a:rPr lang="ru-RU" sz="1400" b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 </a:t>
            </a:r>
            <a:endParaRPr lang="ru-RU" sz="2000" b="1" dirty="0">
              <a:solidFill>
                <a:srgbClr val="E7E6E6">
                  <a:lumMod val="25000"/>
                </a:srgbClr>
              </a:solidFill>
              <a:latin typeface="Arial Narrow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474554C-BDA2-4AE3-ABF2-3CF622F303BB}"/>
              </a:ext>
            </a:extLst>
          </p:cNvPr>
          <p:cNvSpPr/>
          <p:nvPr/>
        </p:nvSpPr>
        <p:spPr>
          <a:xfrm>
            <a:off x="7644801" y="3709552"/>
            <a:ext cx="43912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Консультации профильных специалистов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Диагностические услуги, </a:t>
            </a:r>
            <a:r>
              <a:rPr lang="ru-RU" sz="1400" i="1" dirty="0">
                <a:solidFill>
                  <a:prstClr val="black"/>
                </a:solidFill>
                <a:latin typeface="Arial Narrow" pitchFamily="34" charset="0"/>
              </a:rPr>
              <a:t>в т.ч. дорогостоящие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Консультативно-диагностические услуги для пациентов со стоматологическими заболеваниями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Лабораторные услуги, </a:t>
            </a:r>
            <a:r>
              <a:rPr lang="ru-RU" sz="1400" i="1" dirty="0">
                <a:solidFill>
                  <a:prstClr val="black"/>
                </a:solidFill>
                <a:latin typeface="Arial Narrow" pitchFamily="34" charset="0"/>
              </a:rPr>
              <a:t>в т.ч. дорогостоящие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Онкоскрининги </a:t>
            </a:r>
            <a:r>
              <a:rPr lang="ru-RU" sz="1400" i="1" dirty="0">
                <a:solidFill>
                  <a:prstClr val="black"/>
                </a:solidFill>
                <a:latin typeface="Arial Narrow" pitchFamily="34" charset="0"/>
              </a:rPr>
              <a:t>(РШМ, РМЖ, КРР- 2 этап)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Профилактические осмотры детей до 18 лет и взрослых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Процедуры и манипуляции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Физиотерапевтическое лечение детям </a:t>
            </a:r>
            <a:br>
              <a:rPr lang="ru-RU" sz="160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Arial Narrow" pitchFamily="34" charset="0"/>
              </a:rPr>
              <a:t>до 18 лет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3A0BA6-2C1C-4D23-94BA-218F6E7B95C7}"/>
              </a:ext>
            </a:extLst>
          </p:cNvPr>
          <p:cNvSpPr txBox="1"/>
          <p:nvPr/>
        </p:nvSpPr>
        <p:spPr>
          <a:xfrm>
            <a:off x="7687327" y="1929127"/>
            <a:ext cx="1637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rPr>
              <a:t>в том числе: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484446" y="860823"/>
            <a:ext cx="1748391" cy="646331"/>
            <a:chOff x="9046606" y="207768"/>
            <a:chExt cx="1748391" cy="646331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9046606" y="255520"/>
              <a:ext cx="1567638" cy="533075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rgbClr val="E7E6E6">
                    <a:lumMod val="25000"/>
                  </a:srgbClr>
                </a:solidFill>
                <a:latin typeface="Arial Narrow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9057247" y="207768"/>
              <a:ext cx="1737750" cy="646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600" b="1" dirty="0">
                  <a:latin typeface="Arial Narrow" pitchFamily="34" charset="0"/>
                </a:rPr>
                <a:t>ГОБМП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688831" y="4335607"/>
            <a:ext cx="3376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Объем услуг КДУ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7927" y="3259387"/>
            <a:ext cx="3376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Объем услуг КДУ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0930" y="1183988"/>
            <a:ext cx="393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Объем услуг</a:t>
            </a:r>
          </a:p>
        </p:txBody>
      </p:sp>
    </p:spTree>
    <p:extLst>
      <p:ext uri="{BB962C8B-B14F-4D97-AF65-F5344CB8AC3E}">
        <p14:creationId xmlns:p14="http://schemas.microsoft.com/office/powerpoint/2010/main" val="4067200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792198"/>
              </p:ext>
            </p:extLst>
          </p:nvPr>
        </p:nvGraphicFramePr>
        <p:xfrm>
          <a:off x="540325" y="1047403"/>
          <a:ext cx="10834740" cy="45091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6948">
                  <a:extLst>
                    <a:ext uri="{9D8B030D-6E8A-4147-A177-3AD203B41FA5}">
                      <a16:colId xmlns:a16="http://schemas.microsoft.com/office/drawing/2014/main" val="218245856"/>
                    </a:ext>
                  </a:extLst>
                </a:gridCol>
                <a:gridCol w="2166948">
                  <a:extLst>
                    <a:ext uri="{9D8B030D-6E8A-4147-A177-3AD203B41FA5}">
                      <a16:colId xmlns:a16="http://schemas.microsoft.com/office/drawing/2014/main" val="800521997"/>
                    </a:ext>
                  </a:extLst>
                </a:gridCol>
                <a:gridCol w="2166948">
                  <a:extLst>
                    <a:ext uri="{9D8B030D-6E8A-4147-A177-3AD203B41FA5}">
                      <a16:colId xmlns:a16="http://schemas.microsoft.com/office/drawing/2014/main" val="4022718632"/>
                    </a:ext>
                  </a:extLst>
                </a:gridCol>
                <a:gridCol w="2166948">
                  <a:extLst>
                    <a:ext uri="{9D8B030D-6E8A-4147-A177-3AD203B41FA5}">
                      <a16:colId xmlns:a16="http://schemas.microsoft.com/office/drawing/2014/main" val="2723348316"/>
                    </a:ext>
                  </a:extLst>
                </a:gridCol>
                <a:gridCol w="2166948">
                  <a:extLst>
                    <a:ext uri="{9D8B030D-6E8A-4147-A177-3AD203B41FA5}">
                      <a16:colId xmlns:a16="http://schemas.microsoft.com/office/drawing/2014/main" val="3735157367"/>
                    </a:ext>
                  </a:extLst>
                </a:gridCol>
              </a:tblGrid>
              <a:tr h="19543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Услуги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2018</a:t>
                      </a:r>
                      <a:r>
                        <a:rPr lang="en-US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>
                          <a:latin typeface="Arial Narrow" panose="020B0606020202030204" pitchFamily="34" charset="0"/>
                        </a:rPr>
                        <a:t>(ГОБМП)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2019 (ГОБМП)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2020 (ГОБМП)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2020</a:t>
                      </a:r>
                      <a:r>
                        <a:rPr lang="ru-RU" baseline="0" dirty="0">
                          <a:latin typeface="Arial Narrow" panose="020B0606020202030204" pitchFamily="34" charset="0"/>
                        </a:rPr>
                        <a:t> (ОСМС)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61373"/>
                  </a:ext>
                </a:extLst>
              </a:tr>
              <a:tr h="326151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КПН,</a:t>
                      </a:r>
                      <a:r>
                        <a:rPr lang="ru-RU" b="1" baseline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b="1" i="1" baseline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1700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724</a:t>
                      </a:r>
                      <a:endParaRPr lang="ru-RU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605</a:t>
                      </a:r>
                      <a:endParaRPr lang="ru-RU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90370"/>
                  </a:ext>
                </a:extLst>
              </a:tr>
              <a:tr h="326151">
                <a:tc>
                  <a:txBody>
                    <a:bodyPr/>
                    <a:lstStyle/>
                    <a:p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ПМСП</a:t>
                      </a:r>
                      <a:endParaRPr lang="ru-RU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1269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231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220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151">
                <a:tc>
                  <a:txBody>
                    <a:bodyPr/>
                    <a:lstStyle/>
                    <a:p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КДУ</a:t>
                      </a:r>
                      <a:endParaRPr lang="ru-RU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rial Narrow" panose="020B0606020202030204" pitchFamily="34" charset="0"/>
                        </a:rPr>
                        <a:t>431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493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385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945">
                <a:tc>
                  <a:txBody>
                    <a:bodyPr/>
                    <a:lstStyle/>
                    <a:p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Лабораторные услуги</a:t>
                      </a:r>
                      <a:endParaRPr lang="ru-RU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1020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349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09340"/>
                  </a:ext>
                </a:extLst>
              </a:tr>
              <a:tr h="562945">
                <a:tc>
                  <a:txBody>
                    <a:bodyPr/>
                    <a:lstStyle/>
                    <a:p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Профильные специалисты</a:t>
                      </a:r>
                      <a:endParaRPr lang="ru-RU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65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27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Arial Narrow" panose="020B0606020202030204" pitchFamily="34" charset="0"/>
                        </a:rPr>
                        <a:t>24</a:t>
                      </a:r>
                      <a:endParaRPr lang="ru-RU" sz="18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777374"/>
                  </a:ext>
                </a:extLst>
              </a:tr>
              <a:tr h="562945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КДУ* вне КПН, </a:t>
                      </a:r>
                      <a:r>
                        <a:rPr lang="ru-RU" sz="1800" b="1" i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1518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206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1517 </a:t>
                      </a:r>
                      <a:endParaRPr lang="ru-RU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919787"/>
                  </a:ext>
                </a:extLst>
              </a:tr>
              <a:tr h="562945">
                <a:tc>
                  <a:txBody>
                    <a:bodyPr/>
                    <a:lstStyle/>
                    <a:p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Лабораторные услуг</a:t>
                      </a:r>
                      <a:endParaRPr lang="ru-RU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596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Arial Narrow" panose="020B0606020202030204" pitchFamily="34" charset="0"/>
                        </a:rPr>
                        <a:t>717</a:t>
                      </a:r>
                      <a:endParaRPr lang="ru-RU" sz="18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30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dirty="0">
                          <a:latin typeface="Arial Narrow" panose="020B0606020202030204" pitchFamily="34" charset="0"/>
                        </a:rPr>
                        <a:t>Профильные специалисты</a:t>
                      </a:r>
                      <a:endParaRPr lang="ru-RU" sz="2000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49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Arial Narrow" panose="020B0606020202030204" pitchFamily="34" charset="0"/>
                        </a:rPr>
                        <a:t>4</a:t>
                      </a:r>
                      <a:endParaRPr lang="ru-RU" sz="18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latin typeface="Arial Narrow" panose="020B0606020202030204" pitchFamily="34" charset="0"/>
                        </a:rPr>
                        <a:t>48</a:t>
                      </a:r>
                      <a:endParaRPr lang="ru-RU" sz="18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15BC390-16D5-4575-BAA1-C94A9184556D}"/>
              </a:ext>
            </a:extLst>
          </p:cNvPr>
          <p:cNvSpPr txBox="1">
            <a:spLocks/>
          </p:cNvSpPr>
          <p:nvPr/>
        </p:nvSpPr>
        <p:spPr>
          <a:xfrm>
            <a:off x="540325" y="179142"/>
            <a:ext cx="10834740" cy="7352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СТРУКТУРА МЕДИЦИНСКИХ УСЛУГ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текущей и предлагаемой модели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0325" y="5843847"/>
            <a:ext cx="10834740" cy="698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*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Необходимо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допфинансирование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 на КДУ вне КПН в случае оптимизации КПН в рамках ГОБМП в 2019 году до момента внедрения ОСМС </a:t>
            </a:r>
          </a:p>
        </p:txBody>
      </p:sp>
    </p:spTree>
    <p:extLst>
      <p:ext uri="{BB962C8B-B14F-4D97-AF65-F5344CB8AC3E}">
        <p14:creationId xmlns:p14="http://schemas.microsoft.com/office/powerpoint/2010/main" val="147254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3" y="914400"/>
            <a:ext cx="11668369" cy="55567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900" b="1" dirty="0">
                <a:latin typeface="Arial Narrow" pitchFamily="34" charset="0"/>
              </a:rPr>
              <a:t>РАЗРАБОТАНЫ И ПОДЛЕЖАТ РЕАЛИЗАЦИИ В НПА И В ИС</a:t>
            </a:r>
          </a:p>
          <a:p>
            <a:pPr marL="0" indent="0">
              <a:buNone/>
            </a:pPr>
            <a:endParaRPr lang="ru-RU" sz="17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специалистами ПМСП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консультативно-диагностическими организациями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средними медицинским работниками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в рамках ГОБМП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в системе ОСМС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в рамках диспансерного наблюдения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в рамках программ управления заболеваниями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 при социально-значимых заболеваниях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медицинских услуг по кодам тарификатора, оказываемые, лицам представляющих опасность для окружающих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лабораторных услуг по кодам тарификатора, оказываемые в условиях централизованной лаборатории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Перечень необходимых пунктов забора, кадровых ресурсов и оборудования для оказания лабораторных услуг в МО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>
                <a:latin typeface="Arial Narrow" pitchFamily="34" charset="0"/>
              </a:rPr>
              <a:t>Детализированный перечень медицинских услуг (тарификатор)</a:t>
            </a:r>
          </a:p>
        </p:txBody>
      </p:sp>
      <p:sp>
        <p:nvSpPr>
          <p:cNvPr id="4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АМБУЛАТОРНО-ПОЛИКЛИНИЧЕСКАЯ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93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7674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1213486"/>
            <a:ext cx="572198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33891" y="1209389"/>
            <a:ext cx="6024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110623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6782" y="1761666"/>
            <a:ext cx="559169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прививки, </a:t>
            </a:r>
            <a:r>
              <a:rPr lang="ru-RU" sz="16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согласно перечню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целевых групп населения, за исключением лиц, указанных в Законе Республики Казахстан "Об обязательном социальном медицинском страховании";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Патронаж детей в возрасте до одного года;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 беременности;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 </a:t>
            </a:r>
            <a:r>
              <a:rPr lang="ru-RU" sz="16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помощь на уровне ПМСП при социально значимых заболеваниях </a:t>
            </a:r>
            <a:r>
              <a:rPr lang="ru-RU" sz="16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Прием, консультация специалиста первичной медико-санитарной помощи при острых или обострении хронических заболеваний;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услуги, в том числе лабораторная диагностика, </a:t>
            </a:r>
            <a:r>
              <a:rPr lang="ru-RU" sz="16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пациентов по вопросам здорового образа жизни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76782" y="75926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</a:t>
            </a:r>
            <a:r>
              <a:rPr lang="kk-KZ" b="1" dirty="0">
                <a:latin typeface="Arial Narrow" panose="020B0606020202030204" pitchFamily="34" charset="0"/>
              </a:rPr>
              <a:t> </a:t>
            </a:r>
            <a:r>
              <a:rPr lang="kk-KZ" dirty="0">
                <a:latin typeface="Arial Narrow" panose="020B0606020202030204" pitchFamily="34" charset="0"/>
              </a:rPr>
              <a:t>комплексный подушевой норматив (включая СКПН, СКУС, школьная медицина)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3891" y="1755615"/>
            <a:ext cx="57108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Определены Правила оказания первичной медико-санитарной помощи, согласно Приказа МЗ РК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№281 (далее – Правила)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</a:rPr>
              <a:t>(в новой редакции)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Перечень медицинских услуг, оказываемых медицинскими работниками ПМСП (фельдшер, акушер, медицинская сестра со средним и/или высшим медицинским образованием) (приложение 1 Правил)</a:t>
            </a:r>
            <a:endParaRPr lang="ru-RU" sz="12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Перечень медицинских услуг, оказываемых врачами ПМСП (ВОП, участковый врач терапевт/ участковый педиатр) (приложение 2 Правил)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Перечень поводов обращения  в организации ПМСП </a:t>
            </a:r>
          </a:p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       (приложение 4 Правил) </a:t>
            </a:r>
          </a:p>
          <a:p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Перечень заболеваний, подлежащих динамическому наблюдению в организациях ПМСП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</a:rPr>
              <a:t>(25 групп)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(приложение 5 Правил)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Алгоритм организации оказания медицинской помощи                               лицам с хроническими заболеваниями (приложение 6 Правил) </a:t>
            </a:r>
            <a:r>
              <a:rPr lang="ru-RU" sz="1100" b="1" i="1" dirty="0">
                <a:solidFill>
                  <a:schemeClr val="accent6">
                    <a:lumMod val="50000"/>
                  </a:schemeClr>
                </a:solidFill>
              </a:rPr>
              <a:t>(определение периодичности осмотров СМР, врачом ПМСП, профильным специалистом, обязательный минимум диагностических исследований)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Автоматизация мониторинга качества и объема услуг с учетом новых Правил </a:t>
            </a:r>
            <a:r>
              <a:rPr lang="ru-RU" sz="1100" b="1" i="1" dirty="0">
                <a:solidFill>
                  <a:schemeClr val="accent6">
                    <a:lumMod val="50000"/>
                  </a:schemeClr>
                </a:solidFill>
              </a:rPr>
              <a:t>(ФЛК, автоматическая выборка, увеличение охвата, и др.)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16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48900-ABA1-4AC1-8527-30F86B13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26" y="826242"/>
            <a:ext cx="10942738" cy="64994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СТРУКТУРА КОМПЛЕКСНОГО ПОДУШЕВОГО НОРМАТИВА 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АМБУЛАТОРНО-ПОЛИКЛИНИЧЕСКОЙ ПОМОЩИ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РАМКАХ ГОБМП В 2020 ГОДУ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29E7497-5A29-486A-AE0B-8993F7DEE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809923"/>
              </p:ext>
            </p:extLst>
          </p:nvPr>
        </p:nvGraphicFramePr>
        <p:xfrm>
          <a:off x="460937" y="2016322"/>
          <a:ext cx="11341915" cy="4151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7496">
                  <a:extLst>
                    <a:ext uri="{9D8B030D-6E8A-4147-A177-3AD203B41FA5}">
                      <a16:colId xmlns:a16="http://schemas.microsoft.com/office/drawing/2014/main" val="353420431"/>
                    </a:ext>
                  </a:extLst>
                </a:gridCol>
                <a:gridCol w="3101585">
                  <a:extLst>
                    <a:ext uri="{9D8B030D-6E8A-4147-A177-3AD203B41FA5}">
                      <a16:colId xmlns:a16="http://schemas.microsoft.com/office/drawing/2014/main" val="2248384622"/>
                    </a:ext>
                  </a:extLst>
                </a:gridCol>
                <a:gridCol w="1739282">
                  <a:extLst>
                    <a:ext uri="{9D8B030D-6E8A-4147-A177-3AD203B41FA5}">
                      <a16:colId xmlns:a16="http://schemas.microsoft.com/office/drawing/2014/main" val="3485358883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1807411990"/>
                    </a:ext>
                  </a:extLst>
                </a:gridCol>
                <a:gridCol w="1559379">
                  <a:extLst>
                    <a:ext uri="{9D8B030D-6E8A-4147-A177-3AD203B41FA5}">
                      <a16:colId xmlns:a16="http://schemas.microsoft.com/office/drawing/2014/main" val="753673697"/>
                    </a:ext>
                  </a:extLst>
                </a:gridCol>
                <a:gridCol w="1148459">
                  <a:extLst>
                    <a:ext uri="{9D8B030D-6E8A-4147-A177-3AD203B41FA5}">
                      <a16:colId xmlns:a16="http://schemas.microsoft.com/office/drawing/2014/main" val="3359336115"/>
                    </a:ext>
                  </a:extLst>
                </a:gridCol>
              </a:tblGrid>
              <a:tr h="973317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№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Первичная медико-санитарная помощь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Arial Narrow" panose="020B0606020202030204" pitchFamily="34" charset="0"/>
                        </a:rPr>
                        <a:t>Количество наименований услуг</a:t>
                      </a:r>
                    </a:p>
                    <a:p>
                      <a:pPr algn="ctr"/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Arial Narrow" panose="020B0606020202030204" pitchFamily="34" charset="0"/>
                        </a:rPr>
                        <a:t>Консультативно-диагностическая помощь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Количество наименований услуг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Всего ПМСП и КДП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74428"/>
                  </a:ext>
                </a:extLst>
              </a:tr>
              <a:tr h="438984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Прием специалистов ПМСП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Консультации профильных специалистов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348867"/>
                  </a:ext>
                </a:extLst>
              </a:tr>
              <a:tr h="438984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Диагностические исследования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Диагностические исследования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376120"/>
                  </a:ext>
                </a:extLst>
              </a:tr>
              <a:tr h="438984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Лабораторные исследования, в том числе экспресс-диагностика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Лабораторные исследования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07009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Процедуры и манипуляции 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effectLst/>
                          <a:latin typeface="Arial Narrow" panose="020B0606020202030204" pitchFamily="34" charset="0"/>
                        </a:rPr>
                        <a:t>Процедуры и манипуляции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25890"/>
                  </a:ext>
                </a:extLst>
              </a:tr>
              <a:tr h="438984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>
                          <a:effectLst/>
                          <a:latin typeface="Arial Narrow" panose="020B0606020202030204" pitchFamily="34" charset="0"/>
                        </a:rPr>
                        <a:t>Скрининги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19209"/>
                  </a:ext>
                </a:extLst>
              </a:tr>
              <a:tr h="438984">
                <a:tc>
                  <a:txBody>
                    <a:bodyPr/>
                    <a:lstStyle/>
                    <a:p>
                      <a:endParaRPr lang="ru-RU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Arial Narrow" panose="020B0606020202030204" pitchFamily="34" charset="0"/>
                        </a:rPr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 Narrow" panose="020B0606020202030204" pitchFamily="34" charset="0"/>
                        </a:rPr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 Narrow" panose="020B0606020202030204" pitchFamily="34" charset="0"/>
                        </a:rPr>
                        <a:t>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 Narrow" panose="020B0606020202030204" pitchFamily="34" charset="0"/>
                        </a:rPr>
                        <a:t>605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95106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0050" y="6139543"/>
            <a:ext cx="1139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Примечание: </a:t>
            </a:r>
            <a:r>
              <a:rPr lang="ru-RU" b="1" i="1" dirty="0">
                <a:latin typeface="Arial Narrow" pitchFamily="34" charset="0"/>
              </a:rPr>
              <a:t>Требуется выделение дополнительных средств в объеме </a:t>
            </a:r>
            <a:r>
              <a:rPr lang="en-US" b="1" i="1" dirty="0">
                <a:latin typeface="Arial Narrow" pitchFamily="34" charset="0"/>
              </a:rPr>
              <a:t>~30 </a:t>
            </a:r>
            <a:r>
              <a:rPr lang="ru-RU" b="1" i="1" dirty="0" err="1">
                <a:latin typeface="Arial Narrow" pitchFamily="34" charset="0"/>
              </a:rPr>
              <a:t>млрд.тенге</a:t>
            </a:r>
            <a:r>
              <a:rPr lang="ru-RU" b="1" i="1" dirty="0"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058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331" y="250896"/>
            <a:ext cx="11178632" cy="35231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Глобальный тренд: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charset="0"/>
              </a:rPr>
              <a:t>обеспечение всеобщего охвата и управление хроническими неинфекционными заболеваниями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00331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606000" y="2852936"/>
            <a:ext cx="459051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Блок-схема: документ 56"/>
          <p:cNvSpPr/>
          <p:nvPr/>
        </p:nvSpPr>
        <p:spPr>
          <a:xfrm>
            <a:off x="5375920" y="1070218"/>
            <a:ext cx="6336704" cy="2358783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«Следует переходить от малоэффективной и затратной для государства диспансеризации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управлению основными хроническими заболеваниями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с применением дистанционной диагностики, а также амбулаторного лечения…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Нужно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разработать новую модель ГОБМП, определив четкие границы обязательств государства.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Услуги, не гарантированные государством, население сможет получать, став участником ОСМС или через добровольное медицинское страхование, а также </a:t>
            </a:r>
            <a:r>
              <a:rPr lang="ru-RU" sz="1500" i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сооплату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  <a:r>
              <a:rPr lang="ru-RU" sz="1500" i="1" dirty="0"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6D1E26A-335F-449D-976D-EFE94D507CE8}"/>
              </a:ext>
            </a:extLst>
          </p:cNvPr>
          <p:cNvSpPr/>
          <p:nvPr/>
        </p:nvSpPr>
        <p:spPr>
          <a:xfrm>
            <a:off x="479376" y="1646502"/>
            <a:ext cx="47171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dk1"/>
                </a:solidFill>
                <a:latin typeface="Arial Narrow" panose="020B0606020202030204" pitchFamily="34" charset="0"/>
              </a:rPr>
              <a:t>Послание Президента Республики Казахстан Н. Назарбаева народу Казахстана, 10 января 2018 г.  «Новые возможности развития в условиях четвертой промышленной революции»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E642C0-11AA-416A-9102-D066B79F648D}"/>
              </a:ext>
            </a:extLst>
          </p:cNvPr>
          <p:cNvSpPr txBox="1"/>
          <p:nvPr/>
        </p:nvSpPr>
        <p:spPr>
          <a:xfrm>
            <a:off x="467845" y="3764853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Глобальная политическая декларация ООН по профилактике неинфекционных заболеваний (2011 г.)</a:t>
            </a:r>
          </a:p>
          <a:p>
            <a:pPr fontAlgn="base"/>
            <a:endParaRPr lang="ru-RU" sz="16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D117772F-C758-41B1-944D-7AD2242FCCB3}"/>
              </a:ext>
            </a:extLst>
          </p:cNvPr>
          <p:cNvCxnSpPr>
            <a:cxnSpLocks/>
          </p:cNvCxnSpPr>
          <p:nvPr/>
        </p:nvCxnSpPr>
        <p:spPr>
          <a:xfrm>
            <a:off x="600332" y="4725144"/>
            <a:ext cx="457109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документ 47">
            <a:extLst>
              <a:ext uri="{FF2B5EF4-FFF2-40B4-BE49-F238E27FC236}">
                <a16:creationId xmlns:a16="http://schemas.microsoft.com/office/drawing/2014/main" id="{FE7CCC11-21B4-4C26-AB38-EF488D7D315B}"/>
              </a:ext>
            </a:extLst>
          </p:cNvPr>
          <p:cNvSpPr/>
          <p:nvPr/>
        </p:nvSpPr>
        <p:spPr>
          <a:xfrm>
            <a:off x="4007768" y="5027368"/>
            <a:ext cx="6408712" cy="1656184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обеспечивает: 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основным качественным медико-санитарным услугам; 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безопасным, эффективным и приемлемым по стоимости основным лекарственным средствам и вакцинам, и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защиту от финансового риска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8" name="Picture 4" descr="ÐÐ°ÑÑÐ¸Ð½ÐºÐ¸ Ð¿Ð¾ Ð·Ð°Ð¿ÑÐ¾ÑÑ Ð·Ð½Ð°ÑÐ¾Ðº Ð²Ð¾Ð·">
            <a:extLst>
              <a:ext uri="{FF2B5EF4-FFF2-40B4-BE49-F238E27FC236}">
                <a16:creationId xmlns:a16="http://schemas.microsoft.com/office/drawing/2014/main" id="{0D9ECEFC-6A09-468F-8314-C107CE12C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00" y="5249005"/>
            <a:ext cx="2376264" cy="713039"/>
          </a:xfrm>
          <a:prstGeom prst="rect">
            <a:avLst/>
          </a:prstGeom>
          <a:solidFill>
            <a:srgbClr val="F2F2F2"/>
          </a:solidFill>
        </p:spPr>
      </p:pic>
      <p:sp>
        <p:nvSpPr>
          <p:cNvPr id="52" name="Блок-схема: документ 51">
            <a:extLst>
              <a:ext uri="{FF2B5EF4-FFF2-40B4-BE49-F238E27FC236}">
                <a16:creationId xmlns:a16="http://schemas.microsoft.com/office/drawing/2014/main" id="{D566C806-8419-4FC1-B908-932C9D120C4C}"/>
              </a:ext>
            </a:extLst>
          </p:cNvPr>
          <p:cNvSpPr/>
          <p:nvPr/>
        </p:nvSpPr>
        <p:spPr>
          <a:xfrm>
            <a:off x="5436398" y="3699858"/>
            <a:ext cx="6332116" cy="1114469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к 2030 г. </a:t>
            </a: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рамках Целей в области устойчивого развития 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1145C4-FD7E-4AF2-BA45-986BF927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DEE7-719A-49A2-BC30-5D34C44D7448}" type="datetime8">
              <a:rPr lang="ru-RU" smtClean="0"/>
              <a:pPr/>
              <a:t>28.02.2019 9:50</a:t>
            </a:fld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6D144D-0F14-41DB-A519-7FE08A71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7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30672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ПРЕПАРАТАМИ КРОВИ И ЕЕ КОМПОНЕНТАМИ </a:t>
            </a:r>
          </a:p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МЕДИЦИНСКИМ ПОКАЗАНИЯМ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1569" y="99190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4403" y="2610786"/>
            <a:ext cx="5800101" cy="1744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препаратами крови и ее компонентами больных, получающих медицинскую помощь в рамках ГОБМП и в системе ОСМС</a:t>
            </a:r>
          </a:p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Лабораторные услуги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1847730"/>
            <a:ext cx="59353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767" y="1847730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1568" y="165976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404518" y="983790"/>
            <a:ext cx="1158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Действующий 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 за компоненты крови и лабораторные услуги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766" y="2531617"/>
            <a:ext cx="57413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автоматизации оплаты услуг;</a:t>
            </a:r>
          </a:p>
          <a:p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ЭРСБ	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отслеживания факта обеспечения и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формирования потребности в рамках 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ГОБМП и в системе ОСМС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12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26399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ПАЛЛИАТИВНАЯ ПОМОЩЬ И СЕСТРИНСКИЙ УХОД </a:t>
            </a:r>
          </a:p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ОТДЕЛЬНЫХ КАТЕГОРИЙ НАСЕЛЕНИЯ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958652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1398158"/>
            <a:ext cx="5520634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категорий населения (в проекте приказа с 01.07.19 г)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75570" y="1404197"/>
            <a:ext cx="62444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128080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214705" y="910009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 за один койко-день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84984" y="1871104"/>
            <a:ext cx="613499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i="1" dirty="0">
                <a:solidFill>
                  <a:srgbClr val="002060"/>
                </a:solidFill>
              </a:rPr>
              <a:t>Предлагается к внедрению с 1 июля 2019 года </a:t>
            </a:r>
          </a:p>
          <a:p>
            <a:r>
              <a:rPr lang="ru-RU" sz="1250" b="1" dirty="0">
                <a:solidFill>
                  <a:srgbClr val="002060"/>
                </a:solidFill>
              </a:rPr>
              <a:t>(в проекте приказа о внесении изменений в приказ МЗ РК №168 Правила  оказания паллиативной помощи)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категорий населения, которым оказывается паллиативная помощь (приложение 1 Приказа МЗ РК №168)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Стандарт организации оказания паллиативной помощи населению РК  (приложение 2 Приказа МЗ РК №168)</a:t>
            </a:r>
          </a:p>
          <a:p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- Организация оказания паллиативной помощи мобильными бригадами</a:t>
            </a:r>
          </a:p>
          <a:p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                    (приложение 2-2 к Стандарту)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кодов по МКБ – 10 для оказания паллиативной помощи взрослым (двойное кодирование: основного диагноза и уточняющего диагноза) (приложение 3 Приказа МЗ РК №168)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медицинских услуг паллиативной помощи и сестринского ухода (приложение 4 Приказа МЗ РК №168)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25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250" b="1" i="1" dirty="0">
                <a:solidFill>
                  <a:srgbClr val="002060"/>
                </a:solidFill>
              </a:rPr>
              <a:t>Предлагается к внедрению с 1 января 2020 года</a:t>
            </a:r>
          </a:p>
          <a:p>
            <a:r>
              <a:rPr lang="ru-RU" sz="1250" b="1" i="1" dirty="0">
                <a:solidFill>
                  <a:schemeClr val="accent6">
                    <a:lumMod val="50000"/>
                  </a:schemeClr>
                </a:solidFill>
              </a:rPr>
              <a:t>(при дополнительном выделении средств)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Установление единого тарифа за один койко-день с учетом поправочных коэффициентов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Расширение объема услуг (повышение доступности)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Регистрация услуг паллиативной помощи и порядка ее оказания </a:t>
            </a:r>
            <a:r>
              <a:rPr lang="ru-RU" sz="125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 ИС здравоохранения </a:t>
            </a:r>
            <a:r>
              <a:rPr lang="ru-RU" sz="1250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(отслеживание на каждом этапе оказания паллиативной помощи, анализ структуры пациентов, формирование потребности на  каждом этапе оказания медпомощи)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25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250" b="1" i="1" dirty="0">
                <a:solidFill>
                  <a:srgbClr val="002060"/>
                </a:solidFill>
              </a:rPr>
              <a:t>Предлагается к внедрению с учетом готовности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25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за пролеченный случай </a:t>
            </a:r>
            <a:r>
              <a:rPr lang="ru-RU" sz="125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 клинико-затратным группам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2815" y="1781907"/>
            <a:ext cx="54851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. Больные с хроническим прогрессирующим заболеванием в стадии декомпенсации при:</a:t>
            </a:r>
          </a:p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1) заболеваниях, радикальное лечение которых невозможно;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2) прогрессирующих заболеваниях, при которых оказание паллиативной помощи необходимо с самого начала;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3) заболеваниях, вызывающих развитие осложнений, приводящих к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инвалидизации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больных.</a:t>
            </a:r>
          </a:p>
          <a:p>
            <a:endParaRPr lang="ru-RU" sz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2. Больные с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онкогематологическими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заболеваниями, с момента установления диагноза.</a:t>
            </a:r>
          </a:p>
          <a:p>
            <a:pPr algn="just"/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3. Дети и подростки при: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1) заболеваниях, при которых радикальное лечение возможно, но  может оказаться неэффективным;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2) заболеваниях, ограничивающих срок жизни, при которых интенсивное лечение может улучшить качество жизни;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3) прогрессирующих заболеваниях, при которых оказание паллиативной помощи необходимо с самого начала;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4) заболеваниях, вызывающих развитие осложнений, сопровождающихся неврологическими расстройствами.</a:t>
            </a:r>
          </a:p>
          <a:p>
            <a:endParaRPr lang="ru-RU" sz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4. Больные с туберкулёзом: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1) с неизлечимой формой туберкулёза;</a:t>
            </a:r>
          </a:p>
          <a:p>
            <a:pPr algn="just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2) больные с множественной или широкой лекарственной устойчивостью.</a:t>
            </a:r>
          </a:p>
          <a:p>
            <a:endParaRPr lang="ru-RU" sz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5. Больные ВИЧ/СПИД на всех стадиях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3627117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Заголовок 11"/>
          <p:cNvSpPr txBox="1">
            <a:spLocks/>
          </p:cNvSpPr>
          <p:nvPr/>
        </p:nvSpPr>
        <p:spPr>
          <a:xfrm>
            <a:off x="180970" y="13894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ПАЛЛИАТИВНАЯ ПОМОЩЬ ОНКОЛОГИЧЕСКИМ БОЛЬНЫМ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92" y="734646"/>
            <a:ext cx="11652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i="1" dirty="0">
                <a:latin typeface="Arial Narrow" pitchFamily="34" charset="0"/>
              </a:rPr>
              <a:t>Постановление Правительства РК от 29 июня 2018 года № 395 «Об утверждении Комплексного плана по борьбе с онкологическими заболеваниями в Республике Казахстан на 2018 – 2022 годы»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33100"/>
              </p:ext>
            </p:extLst>
          </p:nvPr>
        </p:nvGraphicFramePr>
        <p:xfrm>
          <a:off x="397879" y="1597633"/>
          <a:ext cx="10973506" cy="5006762"/>
        </p:xfrm>
        <a:graphic>
          <a:graphicData uri="http://schemas.openxmlformats.org/drawingml/2006/table">
            <a:tbl>
              <a:tblPr firstRow="1" firstCol="1" bandRow="1"/>
              <a:tblGrid>
                <a:gridCol w="610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3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8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487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441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№ п/п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Наименование мероприятий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Форма завершения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Ответственные за исполнение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Сроки проведения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1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Раздел 4. Развитие паллиативной помощи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38</a:t>
                      </a:r>
                      <a:endParaRPr lang="ru-RU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Создать мобильные бригады паллиативной помощи (психолог, социальный работник, средний медработник) для повышения доступности помощи в амбулаторных условиях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Информация в МЗ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Акиматы</a:t>
                      </a: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, КАПП </a:t>
                      </a:r>
                      <a:b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(по согласованию)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2019-2022 годы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39</a:t>
                      </a:r>
                      <a:endParaRPr lang="ru-RU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Подготовить тренеров по паллиативной помощи и противоболевой терапии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План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МЗ, </a:t>
                      </a:r>
                      <a:r>
                        <a:rPr lang="ru-RU" sz="1400" spc="1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акиматы</a:t>
                      </a: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, </a:t>
                      </a:r>
                      <a:b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КАПП (по согласованию)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2018-2022 годы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40</a:t>
                      </a:r>
                      <a:endParaRPr lang="ru-RU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Обучить специалистов методике ступенчатого обезболивания пациентов, нуждающихся в паллиативной помощи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План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Акиматы</a:t>
                      </a: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, КАПП </a:t>
                      </a:r>
                      <a:b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(по согласованию)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2018-2022 годы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41</a:t>
                      </a:r>
                      <a:endParaRPr lang="ru-RU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Разработать методические рекомендации обучения членов семей пациентов, нуждающихся в паллиативной помощи, в рамках социальных заказов, путем привлечения НПО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Методические </a:t>
                      </a:r>
                      <a:b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рекомендации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МЗ,</a:t>
                      </a:r>
                      <a:b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КАПП (по согласованию)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8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42</a:t>
                      </a:r>
                      <a:endParaRPr lang="ru-RU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Разработать и утвердить тариф паллиативной помощи в онкологии и гематологии и реализовать комплекс мер по реализации данного вида услуг, в том числе с привлечением ГЧП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приказ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МЗ,</a:t>
                      </a:r>
                      <a:br>
                        <a:rPr lang="ru-RU" sz="1400" spc="1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</a:br>
                      <a:r>
                        <a:rPr lang="ru-RU" sz="1400" spc="1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Times New Roman"/>
                          <a:cs typeface="Courier New"/>
                        </a:rPr>
                        <a:t>акиматы</a:t>
                      </a:r>
                      <a:endParaRPr lang="ru-RU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4 квартал 2019 года</a:t>
                      </a:r>
                      <a:endParaRPr lang="ru-RU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011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9307" y="1737361"/>
            <a:ext cx="9144000" cy="2726574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Медицинские услуги предоставляемые в рамках ГОБМП и системе ОСМС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63384" y="1454728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63383" y="4982096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591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230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775772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2" y="1196337"/>
            <a:ext cx="591041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(591 услуга)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9484" y="1196337"/>
            <a:ext cx="579841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 (1517 услуг)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110623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459" y="1872484"/>
            <a:ext cx="56050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по направлению специалиста ПМСП и профильных специалистов: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медико-социальная помощь лицам, страдающим социально значимыми заболеваниями, включая их динамическое наблюдение;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прием и консультации профильными специалистами (28 специалистов) лиц с хроническими заболеваниями, подлежащими динамическому наблюдению;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диагностические услуги, в том числе лабораторная диагностика (314 услуг), по перечню, определяемому уполномоченным органом;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42611" y="1872484"/>
            <a:ext cx="55861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детей в возрасте до 18 лет и лиц старше 18 лет </a:t>
            </a:r>
            <a:r>
              <a:rPr lang="ru-RU" i="1" u="sng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установленном порядке и с периодичностью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прием и консультации профильными специалистами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(48 специалистов)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лиц с заболеваниями,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не подлежащими динамическому наблюдению в рамках ГОБМП;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услуги, в том числе лабораторная диагностика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717 услуг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i="1" u="sng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i="1" u="sng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экстренная и плановая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стоматология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отдельным категориям населения по перечню, определяемому уполномоченным органом (для детей до 18 лет, инвалидов, пенсионеров, многодетных матерей)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76782" y="75926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тарифы за услугу</a:t>
            </a:r>
            <a:endParaRPr lang="x-none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53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8773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СТАЦИОНАРОЗАМЕЩАЮЩАЯ ПОМОЩЬ, ВКЛЮЧАЯ ВТМУ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6955" y="2168572"/>
            <a:ext cx="5600595" cy="378334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(25 групп заболеваний), включая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гемодиализ,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диализ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 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(туберкулез, ВИЧ-инфекция, психические расстройства и расстройства поведения, злокачественные новообразования, ДЦП)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приемных отделениях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круглосуточных стационаров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0" y="1610362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600496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43875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8687" y="2431814"/>
            <a:ext cx="522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острых и хронических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заболеваний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не входящих в ГОБМП</a:t>
            </a:r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76783" y="775153"/>
            <a:ext cx="1168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тарифам: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за 1 койко-день, за услугу (гемодиализ, ЭКО)  </a:t>
            </a:r>
            <a:endParaRPr lang="x-none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28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СТАЦИОНАРОЗАМЕЩАЮЩАЯ ПОМОЩЬ, ВКЛЮЧАЯ ВТМУ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34097" y="1857551"/>
            <a:ext cx="5918748" cy="37168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МКБ-10, подлежащих преимущественному лечения в ДС (приложение 1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преимущественному лечению в ДС (приложение 2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лечению в ДС только при КС (приложение 3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МКБ-10, подлежащих преимущественному лечению в ДС  на селе (приложение 4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преимущественному лечению в ДС на селе (приложение 5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лечению в ДС только при КС на селе (приложение 6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НОВЫЕ ПЕРЕЧНИ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248821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ДОПОЛНЕНИЯ В ПРАВИЛА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МЗСР РК 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17 августа 2015 года № 669 « Об утверждении Правил оказания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стационарозамещающей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помощи»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99200" y="1639491"/>
            <a:ext cx="58288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Четко разделены п</a:t>
            </a: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госпитализации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ДС: </a:t>
            </a:r>
          </a:p>
          <a:p>
            <a:pPr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АПП;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п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</a:p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специализированных МО и/или отделениях соответствующего профиля.</a:t>
            </a:r>
          </a:p>
          <a:p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АПП определены приоритетным направлением: </a:t>
            </a:r>
          </a:p>
          <a:p>
            <a:pPr lvl="0"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активное плановое оздоровление группы пациентов с </a:t>
            </a:r>
          </a:p>
          <a:p>
            <a:pPr lvl="0"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хроническими заболеваниями, подлежащих динамическому </a:t>
            </a:r>
          </a:p>
          <a:p>
            <a:pPr lvl="0"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наблюдению; </a:t>
            </a:r>
          </a:p>
          <a:p>
            <a:pPr lvl="0"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долечивание пациентов после стационарного лечения; </a:t>
            </a:r>
          </a:p>
          <a:p>
            <a:pPr lvl="0"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реабилитационных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ДС при КС определены приоритетным направлением: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проведение операций и вмешательств со специальной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предоперационной подготовкой и анестезиологической поддержкой;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проведение сложных диагностических исследований, требующих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специальной предварительной подготовки;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наблюдение и лечение в связи с возможными неблагоприятными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реакциями 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(переливание препаратов крови, внутривенное вливание кровезамещающих жидкостей, специфическая </a:t>
            </a:r>
            <a:r>
              <a:rPr lang="ru-RU" sz="1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гипосенсибилизирующая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терапия, инъекции сильнодействующих препаратов, внутрисуставное введение ЛС и др.);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долечивание после первого этапа оперативных вмешательств в </a:t>
            </a:r>
          </a:p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стационаре.</a:t>
            </a:r>
          </a:p>
          <a:p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26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ПОМОЩЬ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, ВКЛЮЧАЯ ВТМУ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71758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1473600"/>
            <a:ext cx="59829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97125" y="1479683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0" y="134730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219168" y="709279"/>
            <a:ext cx="11881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тарифы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по фактическим расходам, МЭТ, за 1 койко-день 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8" y="1880788"/>
            <a:ext cx="577734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Экстренная госпитализация по показаниям для всех граждан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основных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хронических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заболеваний, подлежащих динамическому наблюдению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с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оциально-значимых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заболевания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инфекционных заболеваний и заболеваний, представляющих опасность для окружающих, по перечню, определяемому уполномоченным органом;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Подготовка трупа к изъятию органов и (или) тканей, изъятие, консервация, заготовка, хранение, транспортировка ткани (части ткани) и (или) органов (части органов) с целью трансплантации тканей (части ткани) или органов (части органов).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7178" y="2100210"/>
            <a:ext cx="5238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Плановая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стационарная помощь, за исключением случаев лечения заболеваний в рамках ГОБМП, по направлению специалиста ПМСП или медицинской организации в рамках планируемого количества случаев госпитализации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168" y="5532583"/>
            <a:ext cx="11722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Определены виды услуг ВТМУ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15 уникальных видов (трансплантация и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фотонотерапия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63 основных видов (хирургические операции, ЭКО,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кохлеарная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имплантация, лучевая терапия)</a:t>
            </a:r>
          </a:p>
          <a:p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79BAF90D-4E8E-4637-9FC1-249F58119E86}"/>
              </a:ext>
            </a:extLst>
          </p:cNvPr>
          <p:cNvCxnSpPr/>
          <p:nvPr/>
        </p:nvCxnSpPr>
        <p:spPr>
          <a:xfrm flipH="1">
            <a:off x="129213" y="552214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581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СТАЦИОНАРНАЯ ПОМОЩЬ, ВКЛЮЧАЯ ВТМУ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24960" y="1893991"/>
            <a:ext cx="5918748" cy="32599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 для преимущественного лечения в круглосуточном стационаре (приложение 1 к Правилам)</a:t>
            </a:r>
          </a:p>
          <a:p>
            <a:pPr lvl="0"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 подлежащих преимущественному лечению в круглосуточном стационаре (приложение 2 к Правилам)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 для преимущественного лечения в круглосуточном стационаре на селе (приложение 3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 подлежащих преимущественному лечению в круглосуточном стационаре на селе (приложение 4 к Правилам)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НОВЫЕ ПЕРЕЧНИ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248821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ДОПОЛНЕНИЯ В ПРАВИЛА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 и СР РК 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МЗСР РК от 29 сентября 2015 года № 761 «Об утверждении правил оказания стационарной помощи»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38164" y="1928655"/>
            <a:ext cx="5828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Алгоритм оценки состояния по критериям заболеваний, не входящие в перечень заболеваний по кодам МКБ-10 для преимущественного лечения в круглосуточном стационаре (приложение 5 к Правилам)</a:t>
            </a: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919" y="5334584"/>
            <a:ext cx="11881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Ожидаемый результат: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Arial Narrow" pitchFamily="34" charset="0"/>
              </a:rPr>
              <a:t>Рациональное  перераспределение потока пациента в соответствии с кодами МКБ-10 и МКБ-9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Обоснованность госпитализации в круглосуточный стационар, в </a:t>
            </a:r>
            <a:r>
              <a:rPr lang="ru-RU" sz="1600" dirty="0" err="1">
                <a:latin typeface="Arial Narrow" pitchFamily="34" charset="0"/>
                <a:cs typeface="Arial" panose="020B0604020202020204" pitchFamily="34" charset="0"/>
              </a:rPr>
              <a:t>т.ч</a:t>
            </a: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. села</a:t>
            </a:r>
            <a:endParaRPr lang="ru-RU" sz="1600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Снижение расходов на КС, в </a:t>
            </a:r>
            <a:r>
              <a:rPr lang="ru-RU" sz="1600" dirty="0" err="1">
                <a:latin typeface="Arial Narrow" pitchFamily="34" charset="0"/>
                <a:cs typeface="Arial" panose="020B0604020202020204" pitchFamily="34" charset="0"/>
              </a:rPr>
              <a:t>т.ч</a:t>
            </a: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. села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Критерии позволят при снижении расходов на круглосуточный стационар, в </a:t>
            </a:r>
            <a:r>
              <a:rPr lang="ru-RU" sz="1600" dirty="0" err="1">
                <a:latin typeface="Arial Narrow" pitchFamily="34" charset="0"/>
                <a:cs typeface="Arial" panose="020B0604020202020204" pitchFamily="34" charset="0"/>
              </a:rPr>
              <a:t>т.ч</a:t>
            </a:r>
            <a:r>
              <a:rPr lang="ru-RU" sz="1600" dirty="0">
                <a:latin typeface="Arial Narrow" pitchFamily="34" charset="0"/>
                <a:cs typeface="Arial" panose="020B0604020202020204" pitchFamily="34" charset="0"/>
              </a:rPr>
              <a:t>. села не снизить ее доступность (гибкость госпитализации) </a:t>
            </a:r>
            <a:endParaRPr lang="ru-RU" sz="1600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498C26-1609-48CC-956C-E9076CAF97DD}"/>
              </a:ext>
            </a:extLst>
          </p:cNvPr>
          <p:cNvCxnSpPr/>
          <p:nvPr/>
        </p:nvCxnSpPr>
        <p:spPr>
          <a:xfrm flipH="1">
            <a:off x="129213" y="530971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908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9087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1069" y="2140985"/>
            <a:ext cx="5685599" cy="15581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Лицам, перенесшим туберкулез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727" y="1398152"/>
            <a:ext cx="577894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60655" y="1381129"/>
            <a:ext cx="584509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4629" y="124755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4725636" y="2135386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5333" y="2011830"/>
            <a:ext cx="54513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(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 этап – госпитальный, 3 этап – амбулаторный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) взрослым и детям в специализированных центрах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(отделениях реабилитации)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для детей и лиц с ограниченной трудоспособностью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амбулаторных условиях и санаториях</a:t>
            </a:r>
            <a:endParaRPr lang="ru-RU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76418" y="87006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за 1 койко-день.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7052" y="4394066"/>
            <a:ext cx="5033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u="sng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Основные принципы медицинской реабилитации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раннее начало;</a:t>
            </a:r>
          </a:p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</a:t>
            </a:r>
            <a:r>
              <a:rPr lang="ru-RU" sz="1600" i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этапность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непрерывность;</a:t>
            </a:r>
          </a:p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преемственность;</a:t>
            </a:r>
          </a:p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индивидуальный и </a:t>
            </a:r>
            <a:r>
              <a:rPr lang="ru-RU" sz="1600" i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мультидисциплинарный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   подход;</a:t>
            </a:r>
          </a:p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 - доступность, адекватность и ориентированность на четко формулированную цель.</a:t>
            </a:r>
          </a:p>
        </p:txBody>
      </p:sp>
      <p:sp>
        <p:nvSpPr>
          <p:cNvPr id="13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РЕАБИЛИТАЦИЯ И ВОССТАНОВИТЕЛЬНОЕ ЛЕЧЕНИЕ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9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8BDDAE6-4250-405A-907D-4FA7272E9C0B}"/>
              </a:ext>
            </a:extLst>
          </p:cNvPr>
          <p:cNvCxnSpPr/>
          <p:nvPr/>
        </p:nvCxnSpPr>
        <p:spPr>
          <a:xfrm>
            <a:off x="590149" y="94741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8" y="280333"/>
            <a:ext cx="11552825" cy="387803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Демографические тренды: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рост продолжительности жизни, изменение половозрастного состава населения, высокое давление хронических неинфекционных заболеваний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1A42A-442A-41EA-9342-974A3864D159}"/>
              </a:ext>
            </a:extLst>
          </p:cNvPr>
          <p:cNvSpPr txBox="1"/>
          <p:nvPr/>
        </p:nvSpPr>
        <p:spPr>
          <a:xfrm>
            <a:off x="471840" y="2400791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потерь лет жизни в Казахстане в связи с болезнями/инвалидностью, 1990-2010 гг. (</a:t>
            </a:r>
            <a:r>
              <a:rPr lang="en-US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Lancet, World Bank</a:t>
            </a: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2011</a:t>
            </a:r>
            <a:r>
              <a:rPr lang="en-US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1C505F7-31F1-45D6-8C7C-E80DC8E30E4A}"/>
              </a:ext>
            </a:extLst>
          </p:cNvPr>
          <p:cNvGrpSpPr/>
          <p:nvPr/>
        </p:nvGrpSpPr>
        <p:grpSpPr>
          <a:xfrm>
            <a:off x="191345" y="2961922"/>
            <a:ext cx="5686931" cy="3335447"/>
            <a:chOff x="3863752" y="2621866"/>
            <a:chExt cx="6954024" cy="3503518"/>
          </a:xfrm>
        </p:grpSpPr>
        <p:graphicFrame>
          <p:nvGraphicFramePr>
            <p:cNvPr id="3" name="Chart 2"/>
            <p:cNvGraphicFramePr/>
            <p:nvPr>
              <p:extLst/>
            </p:nvPr>
          </p:nvGraphicFramePr>
          <p:xfrm>
            <a:off x="3863752" y="3719571"/>
            <a:ext cx="5616624" cy="23810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id="{F9D02E93-B916-4DA4-8E18-CB1B27969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6117" y="3462796"/>
              <a:ext cx="299517" cy="47333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A7107F9F-B0F8-41FF-B1C7-A59C770BA4DB}"/>
                </a:ext>
              </a:extLst>
            </p:cNvPr>
            <p:cNvCxnSpPr>
              <a:cxnSpLocks/>
            </p:cNvCxnSpPr>
            <p:nvPr/>
          </p:nvCxnSpPr>
          <p:spPr>
            <a:xfrm>
              <a:off x="7935634" y="3462796"/>
              <a:ext cx="187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16">
              <a:extLst>
                <a:ext uri="{FF2B5EF4-FFF2-40B4-BE49-F238E27FC236}">
                  <a16:creationId xmlns:a16="http://schemas.microsoft.com/office/drawing/2014/main" id="{53EF08A2-1FCB-403A-8804-F1D92F3EE9DA}"/>
                </a:ext>
              </a:extLst>
            </p:cNvPr>
            <p:cNvSpPr/>
            <p:nvPr/>
          </p:nvSpPr>
          <p:spPr>
            <a:xfrm>
              <a:off x="5346806" y="2621866"/>
              <a:ext cx="2081036" cy="71023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Прочие хронические неинфекционные заболевания</a:t>
              </a: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3F8CE766-5C51-4C39-83EA-B63796085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61628" y="3332104"/>
              <a:ext cx="402324" cy="81697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81CFD372-2D69-4BA2-8874-C5121428D9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63952" y="3332105"/>
              <a:ext cx="151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48F5A0A9-57FF-4471-B2FD-66040FD67A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67794" y="5360570"/>
              <a:ext cx="407610" cy="74008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E3DA3129-112E-428A-B97F-FF6F4A4DB8F6}"/>
                </a:ext>
              </a:extLst>
            </p:cNvPr>
            <p:cNvCxnSpPr/>
            <p:nvPr/>
          </p:nvCxnSpPr>
          <p:spPr>
            <a:xfrm>
              <a:off x="7975404" y="6100654"/>
              <a:ext cx="2124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692689A7-3B5E-4035-A3CD-0997103567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99182" y="5134317"/>
              <a:ext cx="696018" cy="294182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2CB8AA78-4857-4EA9-BE68-66D559F85A52}"/>
                </a:ext>
              </a:extLst>
            </p:cNvPr>
            <p:cNvCxnSpPr>
              <a:cxnSpLocks/>
            </p:cNvCxnSpPr>
            <p:nvPr/>
          </p:nvCxnSpPr>
          <p:spPr>
            <a:xfrm>
              <a:off x="8795200" y="5428499"/>
              <a:ext cx="201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id="{15E65287-77C5-49B7-A004-0163102CE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9164" y="3919243"/>
              <a:ext cx="238167" cy="29714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C9524387-6CE6-41B2-8AB4-28AEF3B51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59751" y="4412439"/>
              <a:ext cx="1800000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7E5FEE90-F53F-4A5E-A8B5-B2700E2B42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4970" y="3905028"/>
              <a:ext cx="900000" cy="105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Скругленный прямоугольник 16">
              <a:extLst>
                <a:ext uri="{FF2B5EF4-FFF2-40B4-BE49-F238E27FC236}">
                  <a16:creationId xmlns:a16="http://schemas.microsoft.com/office/drawing/2014/main" id="{91ACF18D-DB53-4D0E-BA51-6B435142B518}"/>
                </a:ext>
              </a:extLst>
            </p:cNvPr>
            <p:cNvSpPr/>
            <p:nvPr/>
          </p:nvSpPr>
          <p:spPr>
            <a:xfrm>
              <a:off x="8323068" y="3567907"/>
              <a:ext cx="1097131" cy="3371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Диабет</a:t>
              </a:r>
            </a:p>
          </p:txBody>
        </p:sp>
        <p:sp>
          <p:nvSpPr>
            <p:cNvPr id="45" name="Скругленный прямоугольник 16">
              <a:extLst>
                <a:ext uri="{FF2B5EF4-FFF2-40B4-BE49-F238E27FC236}">
                  <a16:creationId xmlns:a16="http://schemas.microsoft.com/office/drawing/2014/main" id="{D6994010-F650-4EE9-98E4-21C9A3709D5D}"/>
                </a:ext>
              </a:extLst>
            </p:cNvPr>
            <p:cNvSpPr/>
            <p:nvPr/>
          </p:nvSpPr>
          <p:spPr>
            <a:xfrm>
              <a:off x="7692270" y="2997694"/>
              <a:ext cx="2325180" cy="46574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Сердечно-сосудистые заболевания</a:t>
              </a:r>
            </a:p>
          </p:txBody>
        </p:sp>
        <p:sp>
          <p:nvSpPr>
            <p:cNvPr id="46" name="Скругленный прямоугольник 16">
              <a:extLst>
                <a:ext uri="{FF2B5EF4-FFF2-40B4-BE49-F238E27FC236}">
                  <a16:creationId xmlns:a16="http://schemas.microsoft.com/office/drawing/2014/main" id="{FE5AC2AF-1A4C-4DCE-A5C2-5F6314E11401}"/>
                </a:ext>
              </a:extLst>
            </p:cNvPr>
            <p:cNvSpPr/>
            <p:nvPr/>
          </p:nvSpPr>
          <p:spPr>
            <a:xfrm>
              <a:off x="8688582" y="4841287"/>
              <a:ext cx="2129194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Инфекционные б-ни, </a:t>
              </a:r>
            </a:p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расстройства питания</a:t>
              </a:r>
            </a:p>
          </p:txBody>
        </p:sp>
        <p:sp>
          <p:nvSpPr>
            <p:cNvPr id="47" name="Скругленный прямоугольник 16">
              <a:extLst>
                <a:ext uri="{FF2B5EF4-FFF2-40B4-BE49-F238E27FC236}">
                  <a16:creationId xmlns:a16="http://schemas.microsoft.com/office/drawing/2014/main" id="{1940A2D9-9899-4864-92A7-58A3BE8740F2}"/>
                </a:ext>
              </a:extLst>
            </p:cNvPr>
            <p:cNvSpPr/>
            <p:nvPr/>
          </p:nvSpPr>
          <p:spPr>
            <a:xfrm>
              <a:off x="7873266" y="5810265"/>
              <a:ext cx="2469231" cy="31511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Материнство и детство</a:t>
              </a:r>
            </a:p>
          </p:txBody>
        </p:sp>
        <p:sp>
          <p:nvSpPr>
            <p:cNvPr id="48" name="Скругленный прямоугольник 16">
              <a:extLst>
                <a:ext uri="{FF2B5EF4-FFF2-40B4-BE49-F238E27FC236}">
                  <a16:creationId xmlns:a16="http://schemas.microsoft.com/office/drawing/2014/main" id="{A6E9D312-2AB0-4F61-886A-360AC69D8E24}"/>
                </a:ext>
              </a:extLst>
            </p:cNvPr>
            <p:cNvSpPr/>
            <p:nvPr/>
          </p:nvSpPr>
          <p:spPr>
            <a:xfrm>
              <a:off x="8980216" y="3969152"/>
              <a:ext cx="1152035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Травмы</a:t>
              </a:r>
            </a:p>
          </p:txBody>
        </p:sp>
        <p:sp>
          <p:nvSpPr>
            <p:cNvPr id="68" name="Oval 37">
              <a:extLst>
                <a:ext uri="{FF2B5EF4-FFF2-40B4-BE49-F238E27FC236}">
                  <a16:creationId xmlns:a16="http://schemas.microsoft.com/office/drawing/2014/main" id="{E3F04EEE-B25F-46F4-B701-6F353D338886}"/>
                </a:ext>
              </a:extLst>
            </p:cNvPr>
            <p:cNvSpPr/>
            <p:nvPr/>
          </p:nvSpPr>
          <p:spPr>
            <a:xfrm flipH="1">
              <a:off x="5231904" y="411308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37">
              <a:extLst>
                <a:ext uri="{FF2B5EF4-FFF2-40B4-BE49-F238E27FC236}">
                  <a16:creationId xmlns:a16="http://schemas.microsoft.com/office/drawing/2014/main" id="{8C05D732-CBF9-45D1-BD92-BA5C3D4F56C5}"/>
                </a:ext>
              </a:extLst>
            </p:cNvPr>
            <p:cNvSpPr/>
            <p:nvPr/>
          </p:nvSpPr>
          <p:spPr>
            <a:xfrm flipH="1">
              <a:off x="8286247" y="4354700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37">
              <a:extLst>
                <a:ext uri="{FF2B5EF4-FFF2-40B4-BE49-F238E27FC236}">
                  <a16:creationId xmlns:a16="http://schemas.microsoft.com/office/drawing/2014/main" id="{11AD4EB5-1ECC-4159-B108-9FD7A2B92555}"/>
                </a:ext>
              </a:extLst>
            </p:cNvPr>
            <p:cNvSpPr/>
            <p:nvPr/>
          </p:nvSpPr>
          <p:spPr>
            <a:xfrm flipH="1">
              <a:off x="7464586" y="5249466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37">
              <a:extLst>
                <a:ext uri="{FF2B5EF4-FFF2-40B4-BE49-F238E27FC236}">
                  <a16:creationId xmlns:a16="http://schemas.microsoft.com/office/drawing/2014/main" id="{E73D8E9B-3E59-40EE-AE09-BAC617CDA9E6}"/>
                </a:ext>
              </a:extLst>
            </p:cNvPr>
            <p:cNvSpPr/>
            <p:nvPr/>
          </p:nvSpPr>
          <p:spPr>
            <a:xfrm flipH="1">
              <a:off x="8023164" y="506180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id="{20C9F8C1-4806-4E9F-B44A-F908E2A91578}"/>
                </a:ext>
              </a:extLst>
            </p:cNvPr>
            <p:cNvSpPr/>
            <p:nvPr/>
          </p:nvSpPr>
          <p:spPr>
            <a:xfrm flipH="1">
              <a:off x="8167164" y="4098414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480363A1-25E1-469F-B898-5B8FE419E9AF}"/>
                </a:ext>
              </a:extLst>
            </p:cNvPr>
            <p:cNvSpPr/>
            <p:nvPr/>
          </p:nvSpPr>
          <p:spPr>
            <a:xfrm flipH="1">
              <a:off x="7563248" y="3891595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Дата 5">
            <a:extLst>
              <a:ext uri="{FF2B5EF4-FFF2-40B4-BE49-F238E27FC236}">
                <a16:creationId xmlns:a16="http://schemas.microsoft.com/office/drawing/2014/main" id="{CF9C70C8-53A3-4E3F-87A1-92A129BC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AE05-9EF3-46A8-8203-A826ED947896}" type="datetime8">
              <a:rPr lang="ru-RU" smtClean="0"/>
              <a:pPr/>
              <a:t>28.02.2019 9:50</a:t>
            </a:fld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2" name="Диаграмма 51">
            <a:extLst>
              <a:ext uri="{FF2B5EF4-FFF2-40B4-BE49-F238E27FC236}">
                <a16:creationId xmlns:a16="http://schemas.microsoft.com/office/drawing/2014/main" id="{1837259D-219E-4484-BE5B-1CF3A021384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713601" y="2886469"/>
          <a:ext cx="6117803" cy="3926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BDD7E9E-4DA3-412D-B106-77869E886738}"/>
              </a:ext>
            </a:extLst>
          </p:cNvPr>
          <p:cNvSpPr txBox="1"/>
          <p:nvPr/>
        </p:nvSpPr>
        <p:spPr>
          <a:xfrm>
            <a:off x="6368259" y="2438702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Структура причин смертности населения Казахстана в 2016 году по 5-ти основным причинам смерти (74% от всех умерших)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F93FCED-FC9E-4246-8438-2D03A2E0E164}"/>
              </a:ext>
            </a:extLst>
          </p:cNvPr>
          <p:cNvCxnSpPr>
            <a:cxnSpLocks/>
          </p:cNvCxnSpPr>
          <p:nvPr/>
        </p:nvCxnSpPr>
        <p:spPr>
          <a:xfrm>
            <a:off x="6023992" y="2420889"/>
            <a:ext cx="0" cy="43005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BD0C954-ADDA-4986-A946-7F27E3124B07}"/>
              </a:ext>
            </a:extLst>
          </p:cNvPr>
          <p:cNvSpPr/>
          <p:nvPr/>
        </p:nvSpPr>
        <p:spPr>
          <a:xfrm>
            <a:off x="603749" y="1052737"/>
            <a:ext cx="11324899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Ожидаемая продолжительность жизни составила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72,4 лет (2016 г., + 6,3 года с 2006 г.),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прогнозируется рост этого показателя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Увеличится численность наиболее интенсивных потребителей медицинских услуг: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дети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+23%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5,6 до 6,9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.),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пожилые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+41%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1,9 до 2,8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смертности и инвалидизации - 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хронические неинфекционные заболевания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(болезни сердечно-сосудистой системы, онкологические заболевания, болезни органов дыхания, диабет и т.д.) </a:t>
            </a:r>
          </a:p>
        </p:txBody>
      </p:sp>
    </p:spTree>
    <p:extLst>
      <p:ext uri="{BB962C8B-B14F-4D97-AF65-F5344CB8AC3E}">
        <p14:creationId xmlns:p14="http://schemas.microsoft.com/office/powerpoint/2010/main" val="2623347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91909" y="1734274"/>
            <a:ext cx="6023663" cy="30106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после острых состояний и оперативных вмешательств взрослым и детям для 1 и 2 этапа реабилитации (приложение 1 к Стандарту)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Перечень кодов МКБ-10 с указанием кода основного диагноза и уточняющего диагнозов после острых состояний и оперативных вмешательств взрослым лицам для 3 этапа реабилитации (приложение 2 к Стандарту)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региональном уровне детям с хроническими заболеваниями для 3 этапа реабилитации (приложение 3 к Стандарту)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республиканском уровне детям с хроническими заболеваниями для 3 этапа реабилитации (приложение 4 к Стандарту)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НОВЫЕ ПЕРЕЧНИ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248821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ДОПОЛНЕНИЯ В ПРАВИЛА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 РК от 27 декабря 2013 года 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759 «Об утверждении стандарта организации оказания медицинской реабилитации населению РК»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13374" y="1628412"/>
            <a:ext cx="582887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методология организации медицинской реабилитации на основе непрерывности и доступности на всех этапах оказания медицинской помощи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Использована Международная классификация функционирования, ограничения жизнедеятельности и здоровья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шкала и маршрут пациента на основе МКФ с регистрацией в реабилитационной карте формы 107/у (приложения 5-14 к Стандарту)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Прописаны уровни реабилитации (стационар, стационар на дому, </a:t>
            </a:r>
            <a:r>
              <a:rPr lang="ru-RU" sz="1300" dirty="0" err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стационарозамещение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выезд мобильной бригады, с использованием телемедицинских технологий)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Предусмотрен единый центр учета лиц, получивших реабилитацию на всех этапах на основании формы 107/у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Определено двойное кодирование в стационаре для учета и планирования</a:t>
            </a:r>
          </a:p>
          <a:p>
            <a:pPr algn="just"/>
            <a:endParaRPr lang="ru-RU" sz="1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919" y="4730378"/>
            <a:ext cx="1188112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Подлежит реализации:</a:t>
            </a:r>
          </a:p>
          <a:p>
            <a:pPr algn="just"/>
            <a:endParaRPr lang="ru-RU" sz="1200" b="1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оказания реабилитации и восстановительного лечения </a:t>
            </a:r>
            <a:r>
              <a:rPr lang="ru-RU" sz="14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 здравоохранения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 позволит осуществлять: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анализ структуры пациентов, динамики изменений в состоянии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комплексную оценку нарушений: оценку функциональных нарушений, оценку характера ограничений жизнедеятельности, оценку реабилитационного потенциала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расчет потребности по уровням оказания на основе интегрального показателя и видам реабилитации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оценку эффективности реабилитации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тарифов на медицинские услуги</a:t>
            </a:r>
          </a:p>
        </p:txBody>
      </p:sp>
      <p:sp>
        <p:nvSpPr>
          <p:cNvPr id="12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РЕАБИЛИТАЦИЯ И ВОССТАНОВИТЕЛЬНОЕ ЛЕЧЕНИЕ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926DEDF-7C68-4745-B160-22B7D254C525}"/>
              </a:ext>
            </a:extLst>
          </p:cNvPr>
          <p:cNvCxnSpPr/>
          <p:nvPr/>
        </p:nvCxnSpPr>
        <p:spPr>
          <a:xfrm flipH="1">
            <a:off x="129213" y="470010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15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94DBF3-C125-43EA-ACA5-EB5A7267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9667" y="6423660"/>
            <a:ext cx="12192000" cy="365125"/>
          </a:xfrm>
        </p:spPr>
        <p:txBody>
          <a:bodyPr/>
          <a:lstStyle/>
          <a:p>
            <a:r>
              <a:rPr lang="ru-RU" sz="1100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Источник: SHIP-1-IC-06</a:t>
            </a:r>
            <a:r>
              <a:rPr lang="en-US" sz="1100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| </a:t>
            </a:r>
            <a:r>
              <a:rPr lang="ru-RU" sz="1100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Группа проектного управления по Совершенствованию перечня услуг ГОБМП и системы ОСМС</a:t>
            </a:r>
            <a:r>
              <a:rPr lang="en-US" sz="1100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</a:t>
            </a:r>
            <a:r>
              <a:rPr lang="en-US" dirty="0"/>
              <a:t>|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5B4291-2D8B-4EC6-AF7C-9BC671D1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2E6AFC9D-C235-EA4F-AE2D-8E71F10C8ED6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E8F3112-8A65-4BAA-8F2D-F9C7AF0A1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26029"/>
              </p:ext>
            </p:extLst>
          </p:nvPr>
        </p:nvGraphicFramePr>
        <p:xfrm>
          <a:off x="206480" y="1246904"/>
          <a:ext cx="11779041" cy="48160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3208">
                  <a:extLst>
                    <a:ext uri="{9D8B030D-6E8A-4147-A177-3AD203B41FA5}">
                      <a16:colId xmlns:a16="http://schemas.microsoft.com/office/drawing/2014/main" val="1187144897"/>
                    </a:ext>
                  </a:extLst>
                </a:gridCol>
                <a:gridCol w="2699621">
                  <a:extLst>
                    <a:ext uri="{9D8B030D-6E8A-4147-A177-3AD203B41FA5}">
                      <a16:colId xmlns:a16="http://schemas.microsoft.com/office/drawing/2014/main" val="2206297056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4198232540"/>
                    </a:ext>
                  </a:extLst>
                </a:gridCol>
                <a:gridCol w="986055">
                  <a:extLst>
                    <a:ext uri="{9D8B030D-6E8A-4147-A177-3AD203B41FA5}">
                      <a16:colId xmlns:a16="http://schemas.microsoft.com/office/drawing/2014/main" val="1020142766"/>
                    </a:ext>
                  </a:extLst>
                </a:gridCol>
                <a:gridCol w="1007035">
                  <a:extLst>
                    <a:ext uri="{9D8B030D-6E8A-4147-A177-3AD203B41FA5}">
                      <a16:colId xmlns:a16="http://schemas.microsoft.com/office/drawing/2014/main" val="1445589362"/>
                    </a:ext>
                  </a:extLst>
                </a:gridCol>
                <a:gridCol w="797236">
                  <a:extLst>
                    <a:ext uri="{9D8B030D-6E8A-4147-A177-3AD203B41FA5}">
                      <a16:colId xmlns:a16="http://schemas.microsoft.com/office/drawing/2014/main" val="3273755010"/>
                    </a:ext>
                  </a:extLst>
                </a:gridCol>
                <a:gridCol w="828705">
                  <a:extLst>
                    <a:ext uri="{9D8B030D-6E8A-4147-A177-3AD203B41FA5}">
                      <a16:colId xmlns:a16="http://schemas.microsoft.com/office/drawing/2014/main" val="1319004149"/>
                    </a:ext>
                  </a:extLst>
                </a:gridCol>
                <a:gridCol w="881156">
                  <a:extLst>
                    <a:ext uri="{9D8B030D-6E8A-4147-A177-3AD203B41FA5}">
                      <a16:colId xmlns:a16="http://schemas.microsoft.com/office/drawing/2014/main" val="3384616449"/>
                    </a:ext>
                  </a:extLst>
                </a:gridCol>
                <a:gridCol w="954584">
                  <a:extLst>
                    <a:ext uri="{9D8B030D-6E8A-4147-A177-3AD203B41FA5}">
                      <a16:colId xmlns:a16="http://schemas.microsoft.com/office/drawing/2014/main" val="1602987713"/>
                    </a:ext>
                  </a:extLst>
                </a:gridCol>
                <a:gridCol w="901024">
                  <a:extLst>
                    <a:ext uri="{9D8B030D-6E8A-4147-A177-3AD203B41FA5}">
                      <a16:colId xmlns:a16="http://schemas.microsoft.com/office/drawing/2014/main" val="1606473613"/>
                    </a:ext>
                  </a:extLst>
                </a:gridCol>
                <a:gridCol w="836861">
                  <a:extLst>
                    <a:ext uri="{9D8B030D-6E8A-4147-A177-3AD203B41FA5}">
                      <a16:colId xmlns:a16="http://schemas.microsoft.com/office/drawing/2014/main" val="3554090517"/>
                    </a:ext>
                  </a:extLst>
                </a:gridCol>
                <a:gridCol w="773871">
                  <a:extLst>
                    <a:ext uri="{9D8B030D-6E8A-4147-A177-3AD203B41FA5}">
                      <a16:colId xmlns:a16="http://schemas.microsoft.com/office/drawing/2014/main" val="1184530571"/>
                    </a:ext>
                  </a:extLst>
                </a:gridCol>
              </a:tblGrid>
              <a:tr h="97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№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Наименования классов, отдельных 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болезнеи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̆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Код МКБ-10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Зарегистрировано впервые (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.)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Кол-во больных в КС (на 1000 нас.)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Кол-во больных в КС (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Число получивших МР в КС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Доля нуждающихся в МР (%)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Нуждающиеся в МР в КС </a:t>
                      </a:r>
                    </a:p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(на 1000 нас.)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СДП</a:t>
                      </a:r>
                    </a:p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КС для проведения МР (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днеи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̆)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Нуждающиеся в МР в КС (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Число коек для проведения МР (</a:t>
                      </a:r>
                      <a:r>
                        <a:rPr lang="ru-RU" sz="1250" b="1" u="none" strike="noStrike" dirty="0" err="1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604158994"/>
                  </a:ext>
                </a:extLst>
              </a:tr>
              <a:tr h="6560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1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ЭНДОКРИННОЙ СИСТЕМЫ, РАССТРОЙСТВА ПИТАНИЯ И НАРУШЕНИЯ ОБМЕНА ВЕЩЕСТВ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E00 - E89 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643 100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3,92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48 574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45,1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3,24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17,9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40 112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2 316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3932533922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2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НЕРВНОЙ СИСТЕМЫ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G00-G98 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155 850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3,57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45 293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1 069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27,4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2,75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18,1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34 001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1 985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2310369665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3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СИСТЕМЫ КРОВООБРАЩЕНИЯ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I00-I99 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2 661 140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28,80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371 340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15 012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55,0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19,12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16,9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236 520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12 894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4023045981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4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ОРГАНОВ ДЫХАНИЯ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J00-J98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552 629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7,22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91 794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2 440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36,8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5,43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16,7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67 243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3 622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3126740613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5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ОРГАНОВ ПИЩЕВАРЕНИЯ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K05-K92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818 102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8,96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110 828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27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14,2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1,94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17,0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24 016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1 317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3578832130"/>
                  </a:ext>
                </a:extLst>
              </a:tr>
              <a:tr h="571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6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КОСТНО-МЫШЕЧНОЙ СИСТЕМЫ И СОЕДИНИТЕЛЬНОЙ ТКАНИ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M00-M99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992 154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4,74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62 400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3 731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41,1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2,08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17,5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25 790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1 456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604988137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7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БОЛЕЗНИ МОЧЕПОЛОВОЙ СИСТЕМЫ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N00-N99 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997 952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6,04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74 763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86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5,2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0,93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16,0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11 513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594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697162426"/>
                  </a:ext>
                </a:extLst>
              </a:tr>
              <a:tr h="729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8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ТРАВМЫ, ОТРАВЛЕНИЯ И НЕКОТОРЫЕ ДРУГИЕ ПОСЛЕДСТВИЯ ВОЗДЕЙСТВИЯ ВНЕШНИХ ПРИЧИН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S00-T98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370 530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12,55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156 322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1 058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14,3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1,79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   18,5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22 203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  1 325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3973827379"/>
                  </a:ext>
                </a:extLst>
              </a:tr>
              <a:tr h="4299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ВСЕГО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  7 191 457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961 314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461 398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itchFamily="34" charset="0"/>
                          <a:cs typeface="Arial Nova Light" panose="020B0304020202020204" pitchFamily="34" charset="0"/>
                        </a:rPr>
                        <a:t> 25 510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 Nova Light" panose="020B0304020202020204" pitchFamily="34" charset="0"/>
                      </a:endParaRPr>
                    </a:p>
                  </a:txBody>
                  <a:tcPr marL="5380" marR="5380" marT="4035" marB="0" anchor="ctr"/>
                </a:tc>
                <a:extLst>
                  <a:ext uri="{0D108BD9-81ED-4DB2-BD59-A6C34878D82A}">
                    <a16:rowId xmlns:a16="http://schemas.microsoft.com/office/drawing/2014/main" val="471652802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97F4506-3FBB-49F9-86C4-774AC8A81215}"/>
              </a:ext>
            </a:extLst>
          </p:cNvPr>
          <p:cNvSpPr/>
          <p:nvPr/>
        </p:nvSpPr>
        <p:spPr>
          <a:xfrm>
            <a:off x="206479" y="270675"/>
            <a:ext cx="1215267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ОЦЕНКА ПОТРЕБНОСТИ В МЕДИЦИНСКОЙ РЕАБИЛИТАЦИИ (взрослое население) 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2 и 3 этапа в стационаре основных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инвалидизирующих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 заболеваний и повреждений органов и систем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786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200D4B-659F-4585-A245-3873509C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86987"/>
            <a:ext cx="12192000" cy="365125"/>
          </a:xfrm>
        </p:spPr>
        <p:txBody>
          <a:bodyPr/>
          <a:lstStyle/>
          <a:p>
            <a:r>
              <a:rPr lang="ru-RU" sz="1100" dirty="0"/>
              <a:t>Источник: SHIP-1-IC-06</a:t>
            </a:r>
            <a:r>
              <a:rPr lang="en-US" sz="1100" dirty="0"/>
              <a:t> | </a:t>
            </a:r>
            <a:r>
              <a:rPr lang="ru-RU" sz="1100" dirty="0"/>
              <a:t>Группа проектного управления по Совершенствованию перечня услуг ГОБМП и системы ОСМС</a:t>
            </a:r>
            <a:r>
              <a:rPr lang="en-US" sz="1100" dirty="0"/>
              <a:t> | </a:t>
            </a:r>
            <a:endParaRPr lang="ru-RU" sz="11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121E52-E8CD-4E71-8468-4A81E4AF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3918"/>
            <a:ext cx="2743200" cy="365125"/>
          </a:xfrm>
        </p:spPr>
        <p:txBody>
          <a:bodyPr/>
          <a:lstStyle/>
          <a:p>
            <a:fld id="{2E6AFC9D-C235-EA4F-AE2D-8E71F10C8ED6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6C3729A-4150-42BD-80C3-A1CE3EF90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10" y="0"/>
            <a:ext cx="12192000" cy="723445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ОЦЕНКА ПОТРЕБНОСТИ В МЕДИЦИНСКОЙ РЕАБИЛИТАЦИИ (взрослое население)</a:t>
            </a: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</a:b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2 и 3 этапа в АПП основных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инвалидизирующих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ova Cond Light" panose="020B0306020202020204" pitchFamily="34" charset="0"/>
              </a:rPr>
              <a:t> заболеваний и повреждений органов и систем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 Nova Cond Light" panose="020B0306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FDA7163-84B3-43ED-B05E-541FA93C4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48705"/>
              </p:ext>
            </p:extLst>
          </p:nvPr>
        </p:nvGraphicFramePr>
        <p:xfrm>
          <a:off x="243840" y="723445"/>
          <a:ext cx="11704319" cy="56736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6659">
                  <a:extLst>
                    <a:ext uri="{9D8B030D-6E8A-4147-A177-3AD203B41FA5}">
                      <a16:colId xmlns:a16="http://schemas.microsoft.com/office/drawing/2014/main" val="680382553"/>
                    </a:ext>
                  </a:extLst>
                </a:gridCol>
                <a:gridCol w="2418253">
                  <a:extLst>
                    <a:ext uri="{9D8B030D-6E8A-4147-A177-3AD203B41FA5}">
                      <a16:colId xmlns:a16="http://schemas.microsoft.com/office/drawing/2014/main" val="3300608602"/>
                    </a:ext>
                  </a:extLst>
                </a:gridCol>
                <a:gridCol w="834961">
                  <a:extLst>
                    <a:ext uri="{9D8B030D-6E8A-4147-A177-3AD203B41FA5}">
                      <a16:colId xmlns:a16="http://schemas.microsoft.com/office/drawing/2014/main" val="1436587006"/>
                    </a:ext>
                  </a:extLst>
                </a:gridCol>
                <a:gridCol w="1207588">
                  <a:extLst>
                    <a:ext uri="{9D8B030D-6E8A-4147-A177-3AD203B41FA5}">
                      <a16:colId xmlns:a16="http://schemas.microsoft.com/office/drawing/2014/main" val="1191279155"/>
                    </a:ext>
                  </a:extLst>
                </a:gridCol>
                <a:gridCol w="1184367">
                  <a:extLst>
                    <a:ext uri="{9D8B030D-6E8A-4147-A177-3AD203B41FA5}">
                      <a16:colId xmlns:a16="http://schemas.microsoft.com/office/drawing/2014/main" val="1490347105"/>
                    </a:ext>
                  </a:extLst>
                </a:gridCol>
                <a:gridCol w="1010193">
                  <a:extLst>
                    <a:ext uri="{9D8B030D-6E8A-4147-A177-3AD203B41FA5}">
                      <a16:colId xmlns:a16="http://schemas.microsoft.com/office/drawing/2014/main" val="3603730071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4028801423"/>
                    </a:ext>
                  </a:extLst>
                </a:gridCol>
                <a:gridCol w="1172755">
                  <a:extLst>
                    <a:ext uri="{9D8B030D-6E8A-4147-A177-3AD203B41FA5}">
                      <a16:colId xmlns:a16="http://schemas.microsoft.com/office/drawing/2014/main" val="4018900654"/>
                    </a:ext>
                  </a:extLst>
                </a:gridCol>
                <a:gridCol w="1172755">
                  <a:extLst>
                    <a:ext uri="{9D8B030D-6E8A-4147-A177-3AD203B41FA5}">
                      <a16:colId xmlns:a16="http://schemas.microsoft.com/office/drawing/2014/main" val="843662985"/>
                    </a:ext>
                  </a:extLst>
                </a:gridCol>
                <a:gridCol w="1149531">
                  <a:extLst>
                    <a:ext uri="{9D8B030D-6E8A-4147-A177-3AD203B41FA5}">
                      <a16:colId xmlns:a16="http://schemas.microsoft.com/office/drawing/2014/main" val="2305179222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№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Наименования классов, отдельных </a:t>
                      </a:r>
                      <a:r>
                        <a:rPr lang="ru-RU" sz="1250" b="1" u="none" strike="noStrike" dirty="0" err="1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болезнеи</a:t>
                      </a:r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̆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Код  МКБ-10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Зарегистрировано заболеваний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В т.ч. Зарегистрировано</a:t>
                      </a:r>
                    </a:p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впервые (</a:t>
                      </a:r>
                      <a:r>
                        <a:rPr lang="ru-RU" sz="1250" b="1" u="none" strike="noStrike" dirty="0" err="1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.)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Заболеваемость (на 1000 нас.)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Доля нуждающихся в МР от всех лечившихся на АПП (%)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Нуждающиеся в МР на АПП (на 1000 нас.)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Планируемое число </a:t>
                      </a:r>
                      <a:r>
                        <a:rPr lang="ru-RU" sz="1250" b="1" u="none" strike="noStrike" dirty="0" err="1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днеи</a:t>
                      </a:r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̆ лечения для проведения МР (на 1000 нас.)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Нуждающиеся в МР в АПП (</a:t>
                      </a:r>
                      <a:r>
                        <a:rPr lang="ru-RU" sz="1250" b="1" u="none" strike="noStrike" dirty="0" err="1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абс</a:t>
                      </a:r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) 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46623564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1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ЭНДОКРИННОЙ СИСТЕМЫ, РАССТРОЙСТВА ПИТАНИЯ И НАРУШЕНИЯ ОБМЕНА ВЕЩЕСТВ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E00 - E89 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643 100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89 937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7,27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88,70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6,44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90,16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79 682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3930518804"/>
                  </a:ext>
                </a:extLst>
              </a:tr>
              <a:tr h="233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2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НЕРВНОЙ СИСТЕМЫ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G00-G98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155 850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39 091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3,16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52,80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2,84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39,58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35 092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1981667533"/>
                  </a:ext>
                </a:extLst>
              </a:tr>
              <a:tr h="459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3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ГЛАЗА И ЕГО ПРИДАТОЧНОГО АППАРАТА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H00-H59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210 959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42 050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3,40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18,20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1,20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16,31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14 901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3698752016"/>
                  </a:ext>
                </a:extLst>
              </a:tr>
              <a:tr h="2818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4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УХА И СОСЦЕВИДНОГО ОТРОСТКА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H60-H95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129 815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18 886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1,53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59,00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1,40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19,58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17 305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1944279041"/>
                  </a:ext>
                </a:extLst>
              </a:tr>
              <a:tr h="233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5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СИСТЕМЫ КРОВООБРАЩЕНИЯ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I00-I99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2 661 140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356 217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28,79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86,30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8,88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126,45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109 846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11670990"/>
                  </a:ext>
                </a:extLst>
              </a:tr>
              <a:tr h="233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6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ОРГАНОВ ДЫХАНИЯ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J00-J98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552 629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70 612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5,71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32,90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4,90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68,65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60 674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1221120285"/>
                  </a:ext>
                </a:extLst>
              </a:tr>
              <a:tr h="233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7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ОРГАНОВ ПИЩЕВАРЕНИЯ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K05-K92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818 102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190 659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15,41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43,10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9,54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132,92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118 065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2353969512"/>
                  </a:ext>
                </a:extLst>
              </a:tr>
              <a:tr h="459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8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КОСТНО-МЫШЕЧНОЙ СИСТЕМЫ И СОЕДИНИТЕЛЬНОЙ ТКАНИ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M00-M99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992 154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211 109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17,06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94,70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13,03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182,45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161 245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945512502"/>
                  </a:ext>
                </a:extLst>
              </a:tr>
              <a:tr h="233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9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БОЛЕЗНИ МОЧЕПОЛОВОЙ СИСТЕМЫ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N00-N99 </a:t>
                      </a:r>
                      <a:endParaRPr lang="en-US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997 952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278 584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22,52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50,70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13,75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192,55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170 172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1822551584"/>
                  </a:ext>
                </a:extLst>
              </a:tr>
              <a:tr h="5247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10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ТРАВМЫ, ОТРАВЛЕНИЯ И НЕКОТОРЫЕ ДРУГИЕ ПОСЛЕДСТВИЯ ВОЗДЕЙСТВИЯ ВНЕШНИХ ПРИЧИН 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S00-T98</a:t>
                      </a:r>
                      <a:endParaRPr lang="en-US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370 530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6 544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0,53 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41,20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0,22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3,51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   2 696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3087998563"/>
                  </a:ext>
                </a:extLst>
              </a:tr>
              <a:tr h="2981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ВСЕГО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50" u="none" strike="noStrike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7 532 231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1 303 689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 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50" b="1" u="none" strike="noStrike" dirty="0">
                          <a:effectLst/>
                          <a:latin typeface="Arial Narrow" panose="020B0606020202030204" pitchFamily="34" charset="0"/>
                          <a:cs typeface="Arial Nova Light" panose="020B0304020202020204" pitchFamily="34" charset="0"/>
                        </a:rPr>
                        <a:t>    769 678 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 Nova Light" panose="020B0304020202020204" pitchFamily="34" charset="0"/>
                      </a:endParaRPr>
                    </a:p>
                  </a:txBody>
                  <a:tcPr marL="4637" marR="4637" marT="3478" marB="0" anchor="ctr"/>
                </a:tc>
                <a:extLst>
                  <a:ext uri="{0D108BD9-81ED-4DB2-BD59-A6C34878D82A}">
                    <a16:rowId xmlns:a16="http://schemas.microsoft.com/office/drawing/2014/main" val="267865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690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7453" y="129037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ПАТОЛОГОАНАТОМИЧЕСКАЯ ДИАГНОСТИКА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02815" y="5637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02815" y="1318680"/>
            <a:ext cx="5431725" cy="2982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Патологоанатомические вскрытия;</a:t>
            </a:r>
          </a:p>
          <a:p>
            <a:pPr lvl="0" algn="l" fontAlgn="b"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Патологоанатомическая диагностика при: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хронических заболеваниях, подлежащих динамическому наблюдению, социально значимых заболеваниях;</a:t>
            </a: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инфекционных заболеваниях и заболеваниях, представляющих опасность для окружающих.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055314"/>
            <a:ext cx="603063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631" y="1057934"/>
            <a:ext cx="57587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6600" y="9546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84279" y="592559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тарифу за услугу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097" y="4400546"/>
            <a:ext cx="1183355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для автоматизации оплаты услуг;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lvl="2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ЭРСБ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– для отслеживания факта проведения аутопсии и формирования потребности в рамках ГОБМП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1631" y="1743542"/>
            <a:ext cx="563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Патологоанатомическая диагностика заболеваний, не входящих в ГОБМП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B745364-137A-4984-8EC0-C44629B83829}"/>
              </a:ext>
            </a:extLst>
          </p:cNvPr>
          <p:cNvCxnSpPr/>
          <p:nvPr/>
        </p:nvCxnSpPr>
        <p:spPr>
          <a:xfrm flipH="1">
            <a:off x="238889" y="41888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9210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" y="62636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ЛЕКАРСТВЕННЫМИ СРЕДСТВАМИ, МЕДИЦИНСКИМИ ИЗДЕЛИЯМИ, СПЕЦИАЛИЗИРОВАННЫМИ ЛЕЧЕБНЫМИ ПРОДУКТАМИ, ИММУНОБИОЛОГИЧЕСКИМИ ПРЕПАРАТАМИ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55435" y="2040920"/>
            <a:ext cx="5735782" cy="35051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скорой, стационарной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помощи — в соответствии с лекарственными формулярами организаций здравоохранения;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первичной медико-социальной помощи - в соответствии с утверждаемым перечнем лекарственных средств, изделий медицинского назначения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(состояниями).</a:t>
            </a:r>
          </a:p>
          <a:p>
            <a:pPr algn="just"/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81608" y="2000356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5435" y="1527317"/>
            <a:ext cx="595749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48400" y="1519688"/>
            <a:ext cx="580950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70873" y="2073305"/>
            <a:ext cx="56080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стационарной и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помощи - в соответствии с лекарственными формулярами организаций здравоохранения;</a:t>
            </a: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при оказании амбулаторно-поликлинической помощи - в соответствии с утверждаемым уполномоченным органом перечнем ЛС, МИ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 - расширенный перечень ЛС и МИ на амбулаторном уровне для  лечения заболеваний, подлежащих диспансерному учету, не вошедшие в перечень заболеваний, подлежащих динамическому наблюдению в рамках ГОБМП (при наличии активов ОСМС)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35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205053B-91BB-45EE-9C9B-35E8576F3F50}"/>
              </a:ext>
            </a:extLst>
          </p:cNvPr>
          <p:cNvSpPr txBox="1"/>
          <p:nvPr/>
        </p:nvSpPr>
        <p:spPr>
          <a:xfrm>
            <a:off x="4956460" y="1134849"/>
            <a:ext cx="65420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Уровень общих расходов на здравоохранение в Казахстане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3,7% к ВВП, 2017 г.*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значительно ниже,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чем в странах с аналогичным уровнем развития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6% к ВВП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Доля частных расходов на здравоохранение по итогам 2017 года составила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41%*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, что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вдвое выше предельного уровня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, рекомендуемого Всемирной организацией здравоохранения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20%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Более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30%*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 частных расходов направляется на приобретение платных медицинских услуг, </a:t>
            </a: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декларированных в рамках ГОБМП</a:t>
            </a:r>
          </a:p>
          <a:p>
            <a:pPr lvl="0">
              <a:defRPr/>
            </a:pPr>
            <a:endParaRPr lang="ru-RU" sz="1100" dirty="0">
              <a:latin typeface="Arial Narrow" panose="020B0606020202030204" pitchFamily="34" charset="0"/>
              <a:cs typeface="Arial" charset="0"/>
            </a:endParaRPr>
          </a:p>
          <a:p>
            <a:pPr lvl="0">
              <a:defRPr/>
            </a:pPr>
            <a:r>
              <a:rPr lang="ru-RU" sz="1100" dirty="0">
                <a:latin typeface="Arial Narrow" panose="020B0606020202030204" pitchFamily="34" charset="0"/>
                <a:cs typeface="Arial" charset="0"/>
              </a:rPr>
              <a:t>(Национальные счета здравоохранения за 2017 год, предварительный отчет)</a:t>
            </a:r>
            <a:endParaRPr kumimoji="0" lang="ru-RU" sz="110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B5AF1C-5F54-4283-AF78-0E239220274F}"/>
              </a:ext>
            </a:extLst>
          </p:cNvPr>
          <p:cNvSpPr/>
          <p:nvPr/>
        </p:nvSpPr>
        <p:spPr>
          <a:xfrm>
            <a:off x="341953" y="78698"/>
            <a:ext cx="110058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Arial" charset="0"/>
              </a:rPr>
              <a:t>Недофинансирование ГОБМП вынуждает граждан нести значительные финансовые расходы, способные привести к бедности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C4EE1-C85E-4DDF-9CC6-F421A8CAF567}"/>
              </a:ext>
            </a:extLst>
          </p:cNvPr>
          <p:cNvSpPr txBox="1"/>
          <p:nvPr/>
        </p:nvSpPr>
        <p:spPr>
          <a:xfrm>
            <a:off x="341953" y="1178189"/>
            <a:ext cx="287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Динамика дефицита ГОБМП и расходов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«из кармана» населения</a:t>
            </a:r>
          </a:p>
        </p:txBody>
      </p:sp>
      <p:graphicFrame>
        <p:nvGraphicFramePr>
          <p:cNvPr id="27" name="Диаграмма 26"/>
          <p:cNvGraphicFramePr>
            <a:graphicFrameLocks/>
          </p:cNvGraphicFramePr>
          <p:nvPr>
            <p:extLst/>
          </p:nvPr>
        </p:nvGraphicFramePr>
        <p:xfrm>
          <a:off x="231112" y="1107007"/>
          <a:ext cx="4541855" cy="2682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E7D3C70A-331F-4BCF-8EE5-A46AA969949D}"/>
              </a:ext>
            </a:extLst>
          </p:cNvPr>
          <p:cNvGrpSpPr/>
          <p:nvPr/>
        </p:nvGrpSpPr>
        <p:grpSpPr>
          <a:xfrm>
            <a:off x="432072" y="3790838"/>
            <a:ext cx="4091158" cy="2886533"/>
            <a:chOff x="5627619" y="875592"/>
            <a:chExt cx="3109981" cy="3530497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BAC5E967-99F5-4239-83CE-046E995CDE57}"/>
                </a:ext>
              </a:extLst>
            </p:cNvPr>
            <p:cNvSpPr/>
            <p:nvPr/>
          </p:nvSpPr>
          <p:spPr>
            <a:xfrm>
              <a:off x="5627624" y="875592"/>
              <a:ext cx="3109976" cy="353049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РЕКОМЕНДУЕМЫЕ РАСХОДЫ (6% к ВВП)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3,1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трлн.тг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EF3A5884-4CAF-495E-961E-BDA3C2B96249}"/>
                </a:ext>
              </a:extLst>
            </p:cNvPr>
            <p:cNvSpPr/>
            <p:nvPr/>
          </p:nvSpPr>
          <p:spPr>
            <a:xfrm>
              <a:off x="5627619" y="2885263"/>
              <a:ext cx="1492184" cy="53478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ЧАСТНЫЕ РАСХОДЫ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678,0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C0AB2638-C010-4115-8EE9-3CBE8699D0D9}"/>
                </a:ext>
              </a:extLst>
            </p:cNvPr>
            <p:cNvSpPr/>
            <p:nvPr/>
          </p:nvSpPr>
          <p:spPr>
            <a:xfrm>
              <a:off x="5627624" y="3458019"/>
              <a:ext cx="1492184" cy="9480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ГОБМП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940,1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F8167AC5-50FB-4DF2-84FE-1201339C724B}"/>
                </a:ext>
              </a:extLst>
            </p:cNvPr>
            <p:cNvSpPr/>
            <p:nvPr/>
          </p:nvSpPr>
          <p:spPr>
            <a:xfrm>
              <a:off x="5627619" y="2320370"/>
              <a:ext cx="1492184" cy="526925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ДЕФИЦИТ ГОБМП 344,4 </a:t>
              </a:r>
              <a:r>
                <a:rPr kumimoji="0" lang="ru-RU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</a:t>
              </a:r>
            </a:p>
          </p:txBody>
        </p: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F05EC7B-20D1-4C57-990D-81C81D531B9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71695" y="3818539"/>
          <a:ext cx="6051829" cy="2865181"/>
        </p:xfrm>
        <a:graphic>
          <a:graphicData uri="http://schemas.openxmlformats.org/drawingml/2006/table">
            <a:tbl>
              <a:tblPr/>
              <a:tblGrid>
                <a:gridCol w="717254">
                  <a:extLst>
                    <a:ext uri="{9D8B030D-6E8A-4147-A177-3AD203B41FA5}">
                      <a16:colId xmlns:a16="http://schemas.microsoft.com/office/drawing/2014/main" val="1972959870"/>
                    </a:ext>
                  </a:extLst>
                </a:gridCol>
                <a:gridCol w="3137985">
                  <a:extLst>
                    <a:ext uri="{9D8B030D-6E8A-4147-A177-3AD203B41FA5}">
                      <a16:colId xmlns:a16="http://schemas.microsoft.com/office/drawing/2014/main" val="2027293004"/>
                    </a:ext>
                  </a:extLst>
                </a:gridCol>
                <a:gridCol w="896567">
                  <a:extLst>
                    <a:ext uri="{9D8B030D-6E8A-4147-A177-3AD203B41FA5}">
                      <a16:colId xmlns:a16="http://schemas.microsoft.com/office/drawing/2014/main" val="2036338910"/>
                    </a:ext>
                  </a:extLst>
                </a:gridCol>
                <a:gridCol w="1300023">
                  <a:extLst>
                    <a:ext uri="{9D8B030D-6E8A-4147-A177-3AD203B41FA5}">
                      <a16:colId xmlns:a16="http://schemas.microsoft.com/office/drawing/2014/main" val="3893873318"/>
                    </a:ext>
                  </a:extLst>
                </a:gridCol>
              </a:tblGrid>
              <a:tr h="42865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Медицинские услуги, оплачиваемые «из кармана» населения,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Дефицит ГОБМП, млрд.тг.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66285"/>
                  </a:ext>
                </a:extLst>
              </a:tr>
              <a:tr h="219313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Медицинские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308,7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212371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Стационарная помощь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126,1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50683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Амбулаторно-поликлиническая помощь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958610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Реабилитационные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073422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Стоматологические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149146"/>
                  </a:ext>
                </a:extLst>
              </a:tr>
              <a:tr h="498438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03909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Лекарственные средства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01160"/>
                  </a:ext>
                </a:extLst>
              </a:tr>
              <a:tr h="2093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Изделия медицинского назначения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919237"/>
                  </a:ext>
                </a:extLst>
              </a:tr>
              <a:tr h="209344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Прочие услуги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24445"/>
                  </a:ext>
                </a:extLst>
              </a:tr>
              <a:tr h="219313"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Всего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168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03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4" y="164486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Потребление стационарной помощи: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основной потребитель стационарной помощи – экономически неактивное население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34DDF-CA99-462B-BEA6-67AB8C377ACB}" type="datetime8">
              <a:rPr lang="ru-RU" smtClean="0"/>
              <a:pPr/>
              <a:t>28.02.2019 9:50</a:t>
            </a:fld>
            <a:endParaRPr lang="ru-RU" dirty="0"/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B848C90F-DC23-4F1D-9B80-ED86586898D6}"/>
              </a:ext>
            </a:extLst>
          </p:cNvPr>
          <p:cNvCxnSpPr>
            <a:cxnSpLocks/>
          </p:cNvCxnSpPr>
          <p:nvPr/>
        </p:nvCxnSpPr>
        <p:spPr>
          <a:xfrm>
            <a:off x="511476" y="1198619"/>
            <a:ext cx="397" cy="1652055"/>
          </a:xfrm>
          <a:prstGeom prst="line">
            <a:avLst/>
          </a:prstGeom>
          <a:ln w="15875">
            <a:solidFill>
              <a:srgbClr val="00267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267DDC47-60AF-479A-BE48-1F748A807144}"/>
              </a:ext>
            </a:extLst>
          </p:cNvPr>
          <p:cNvCxnSpPr/>
          <p:nvPr/>
        </p:nvCxnSpPr>
        <p:spPr>
          <a:xfrm flipH="1">
            <a:off x="504403" y="1562919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 w="med" len="sm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80F223F7-7836-4AF6-A322-7EC075E34A9B}"/>
              </a:ext>
            </a:extLst>
          </p:cNvPr>
          <p:cNvCxnSpPr/>
          <p:nvPr/>
        </p:nvCxnSpPr>
        <p:spPr>
          <a:xfrm flipH="1">
            <a:off x="511872" y="2054637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CB5AD7CC-4050-4F9B-A8DC-1049F937C5CE}"/>
              </a:ext>
            </a:extLst>
          </p:cNvPr>
          <p:cNvCxnSpPr/>
          <p:nvPr/>
        </p:nvCxnSpPr>
        <p:spPr>
          <a:xfrm flipH="1">
            <a:off x="511872" y="2554125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19E3BE5-87E3-4C89-965E-1F18D07AA111}"/>
              </a:ext>
            </a:extLst>
          </p:cNvPr>
          <p:cNvSpPr txBox="1"/>
          <p:nvPr/>
        </p:nvSpPr>
        <p:spPr>
          <a:xfrm>
            <a:off x="806041" y="1188162"/>
            <a:ext cx="4641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Объем стационарной помощи – 2,9 млн. случаев в 2017 году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90C00BF-B438-4805-9A74-49048AB1A7DC}"/>
              </a:ext>
            </a:extLst>
          </p:cNvPr>
          <p:cNvSpPr txBox="1"/>
          <p:nvPr/>
        </p:nvSpPr>
        <p:spPr>
          <a:xfrm>
            <a:off x="796459" y="1433923"/>
            <a:ext cx="64152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68% случаев – экстренная госпитализация</a:t>
            </a:r>
            <a:r>
              <a:rPr lang="ru-RU" sz="1400" dirty="0">
                <a:latin typeface="Arial Narrow" panose="020B0606020202030204" pitchFamily="34" charset="0"/>
              </a:rPr>
              <a:t>. </a:t>
            </a:r>
          </a:p>
          <a:p>
            <a:r>
              <a:rPr lang="en-US" sz="1400" u="sng" dirty="0">
                <a:latin typeface="Arial Narrow" panose="020B0606020202030204" pitchFamily="34" charset="0"/>
              </a:rPr>
              <a:t>TOP</a:t>
            </a:r>
            <a:r>
              <a:rPr lang="ru-RU" sz="1400" u="sng" dirty="0">
                <a:latin typeface="Arial Narrow" panose="020B0606020202030204" pitchFamily="34" charset="0"/>
              </a:rPr>
              <a:t> причины: </a:t>
            </a:r>
            <a:r>
              <a:rPr lang="ru-RU" sz="1400" dirty="0">
                <a:latin typeface="Arial Narrow" panose="020B0606020202030204" pitchFamily="34" charset="0"/>
              </a:rPr>
              <a:t>беременность и роды, хронические неинфекционные заболевания, травмы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32% случаев – плановая госпитализация</a:t>
            </a:r>
          </a:p>
          <a:p>
            <a:r>
              <a:rPr lang="ru-RU" sz="1400" u="sng" dirty="0">
                <a:latin typeface="Arial Narrow" panose="020B0606020202030204" pitchFamily="34" charset="0"/>
              </a:rPr>
              <a:t>ТОР причины: </a:t>
            </a:r>
            <a:r>
              <a:rPr lang="ru-RU" sz="1400" dirty="0">
                <a:latin typeface="Arial Narrow" panose="020B0606020202030204" pitchFamily="34" charset="0"/>
              </a:rPr>
              <a:t>хронические неинфекционные заболевания, беременность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58EBF5-907A-48F7-80DD-B392B3D97313}"/>
              </a:ext>
            </a:extLst>
          </p:cNvPr>
          <p:cNvSpPr txBox="1"/>
          <p:nvPr/>
        </p:nvSpPr>
        <p:spPr>
          <a:xfrm>
            <a:off x="803928" y="2327728"/>
            <a:ext cx="64478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Кроме того: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46% пациентов – льготные группы населения</a:t>
            </a:r>
            <a:r>
              <a:rPr lang="ru-RU" sz="1400" b="1" dirty="0">
                <a:latin typeface="Arial Narrow" panose="020B0606020202030204" pitchFamily="34" charset="0"/>
              </a:rPr>
              <a:t>*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на которых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приходится 47% бюджета стационарной помощи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17% случаев </a:t>
            </a:r>
            <a:r>
              <a:rPr lang="ru-RU" sz="1400" dirty="0">
                <a:latin typeface="Arial Narrow" panose="020B0606020202030204" pitchFamily="34" charset="0"/>
              </a:rPr>
              <a:t>– случаи, лечение которых возможно в условиях дневного стационара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121C06A7-8B3D-4D66-8230-535AF8088F2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010829" y="3456910"/>
          <a:ext cx="713422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3" imgW="7134211" imgH="3095550" progId="Excel.Sheet.12">
                  <p:embed/>
                </p:oleObj>
              </mc:Choice>
              <mc:Fallback>
                <p:oleObj name="Worksheet" r:id="rId3" imgW="7134211" imgH="3095550" progId="Excel.Sheet.12">
                  <p:embed/>
                  <p:pic>
                    <p:nvPicPr>
                      <p:cNvPr id="15" name="Объект 14">
                        <a:extLst>
                          <a:ext uri="{FF2B5EF4-FFF2-40B4-BE49-F238E27FC236}">
                            <a16:creationId xmlns:a16="http://schemas.microsoft.com/office/drawing/2014/main" id="{121C06A7-8B3D-4D66-8230-535AF8088F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829" y="3456910"/>
                        <a:ext cx="7134225" cy="309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0FE85F3-2C69-4F63-BC70-D40F2F58D31F}"/>
              </a:ext>
            </a:extLst>
          </p:cNvPr>
          <p:cNvSpPr/>
          <p:nvPr/>
        </p:nvSpPr>
        <p:spPr>
          <a:xfrm>
            <a:off x="2749702" y="4066274"/>
            <a:ext cx="8819836" cy="1594975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EC0D8-A0A9-42F0-A6AA-77124FB35E93}"/>
              </a:ext>
            </a:extLst>
          </p:cNvPr>
          <p:cNvSpPr txBox="1"/>
          <p:nvPr/>
        </p:nvSpPr>
        <p:spPr>
          <a:xfrm>
            <a:off x="3072000" y="4713781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46%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62B85EE-8EC4-4DB5-A7E6-8FE218143FCD}"/>
              </a:ext>
            </a:extLst>
          </p:cNvPr>
          <p:cNvSpPr/>
          <p:nvPr/>
        </p:nvSpPr>
        <p:spPr>
          <a:xfrm>
            <a:off x="6096001" y="6165305"/>
            <a:ext cx="540991" cy="2803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44%</a:t>
            </a:r>
            <a:endParaRPr lang="ru-RU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EB4915-945C-4E50-9E01-E5C74E7DB7A1}"/>
              </a:ext>
            </a:extLst>
          </p:cNvPr>
          <p:cNvSpPr txBox="1"/>
          <p:nvPr/>
        </p:nvSpPr>
        <p:spPr>
          <a:xfrm>
            <a:off x="283586" y="6094713"/>
            <a:ext cx="17572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Arial Narrow" panose="020B0606020202030204" pitchFamily="34" charset="0"/>
              </a:rPr>
              <a:t>* - согласно Закону «Об ОСМС»</a:t>
            </a:r>
          </a:p>
        </p:txBody>
      </p:sp>
    </p:spTree>
    <p:extLst>
      <p:ext uri="{BB962C8B-B14F-4D97-AF65-F5344CB8AC3E}">
        <p14:creationId xmlns:p14="http://schemas.microsoft.com/office/powerpoint/2010/main" val="353819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3">
            <a:extLst>
              <a:ext uri="{FF2B5EF4-FFF2-40B4-BE49-F238E27FC236}">
                <a16:creationId xmlns:a16="http://schemas.microsoft.com/office/drawing/2014/main" id="{C0931549-8172-4204-A64C-615D399FE702}"/>
              </a:ext>
            </a:extLst>
          </p:cNvPr>
          <p:cNvSpPr/>
          <p:nvPr/>
        </p:nvSpPr>
        <p:spPr>
          <a:xfrm>
            <a:off x="5060040" y="627572"/>
            <a:ext cx="3711150" cy="53898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Новая модель ГОБМП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F5BDD5-1A88-4DC8-9C34-253C9B4CEB54}"/>
              </a:ext>
            </a:extLst>
          </p:cNvPr>
          <p:cNvSpPr/>
          <p:nvPr/>
        </p:nvSpPr>
        <p:spPr>
          <a:xfrm>
            <a:off x="5089389" y="4076851"/>
            <a:ext cx="3637941" cy="19067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marL="342900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 Narrow"/>
              </a:rPr>
              <a:t>Консультативно-диагностическая помощь</a:t>
            </a:r>
          </a:p>
          <a:p>
            <a:pPr marL="342900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 Narrow"/>
              </a:rPr>
              <a:t>Амбулаторное лекарственное обеспечение </a:t>
            </a:r>
          </a:p>
          <a:p>
            <a:pPr marL="342900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 Narrow"/>
              </a:rPr>
              <a:t>Плановая </a:t>
            </a:r>
            <a:r>
              <a:rPr lang="ru-RU" sz="1600" dirty="0" err="1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стационарозамещающая</a:t>
            </a:r>
            <a:r>
              <a:rPr lang="ru-RU" sz="16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 и стационарная помощь</a:t>
            </a:r>
          </a:p>
          <a:p>
            <a:pPr marL="342900" lvl="1" indent="-342900">
              <a:lnSpc>
                <a:spcPct val="90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 Narrow"/>
              </a:rPr>
              <a:t>Медицинская реабилитация при туберкулезе </a:t>
            </a:r>
          </a:p>
        </p:txBody>
      </p:sp>
      <p:sp>
        <p:nvSpPr>
          <p:cNvPr id="5" name="Прямоугольник: скругленные углы 6">
            <a:extLst>
              <a:ext uri="{FF2B5EF4-FFF2-40B4-BE49-F238E27FC236}">
                <a16:creationId xmlns:a16="http://schemas.microsoft.com/office/drawing/2014/main" id="{A362A015-DD60-4C17-A898-4178C4DF31FA}"/>
              </a:ext>
            </a:extLst>
          </p:cNvPr>
          <p:cNvSpPr/>
          <p:nvPr/>
        </p:nvSpPr>
        <p:spPr>
          <a:xfrm>
            <a:off x="8828690" y="614856"/>
            <a:ext cx="3268783" cy="56222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Пакет ОСМС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для застрахованных)</a:t>
            </a:r>
          </a:p>
        </p:txBody>
      </p:sp>
      <p:sp>
        <p:nvSpPr>
          <p:cNvPr id="7" name="Прямоугольник: скругленные углы 9">
            <a:extLst>
              <a:ext uri="{FF2B5EF4-FFF2-40B4-BE49-F238E27FC236}">
                <a16:creationId xmlns:a16="http://schemas.microsoft.com/office/drawing/2014/main" id="{A80DCEF5-A999-4EE3-9F89-AD7080955D16}"/>
              </a:ext>
            </a:extLst>
          </p:cNvPr>
          <p:cNvSpPr/>
          <p:nvPr/>
        </p:nvSpPr>
        <p:spPr>
          <a:xfrm>
            <a:off x="5113463" y="1181073"/>
            <a:ext cx="3657726" cy="8355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 Narrow"/>
              </a:rPr>
              <a:t>Для всех граждан, </a:t>
            </a:r>
            <a:r>
              <a:rPr lang="ru-RU" sz="1600" b="1" dirty="0" err="1">
                <a:solidFill>
                  <a:prstClr val="black"/>
                </a:solidFill>
                <a:latin typeface="Arial Narrow"/>
              </a:rPr>
              <a:t>оралманов</a:t>
            </a:r>
            <a:r>
              <a:rPr lang="ru-RU" sz="1600" b="1" dirty="0">
                <a:solidFill>
                  <a:prstClr val="black"/>
                </a:solidFill>
                <a:latin typeface="Arial Narrow"/>
              </a:rPr>
              <a:t>, иностранцев и лиц без гражданства, постоянно проживающих в РК</a:t>
            </a:r>
          </a:p>
        </p:txBody>
      </p:sp>
      <p:sp>
        <p:nvSpPr>
          <p:cNvPr id="8" name="Прямоугольник: скругленные углы 12">
            <a:extLst>
              <a:ext uri="{FF2B5EF4-FFF2-40B4-BE49-F238E27FC236}">
                <a16:creationId xmlns:a16="http://schemas.microsoft.com/office/drawing/2014/main" id="{0E574272-6DAC-435C-89D2-FC43B12AE7FC}"/>
              </a:ext>
            </a:extLst>
          </p:cNvPr>
          <p:cNvSpPr/>
          <p:nvPr/>
        </p:nvSpPr>
        <p:spPr>
          <a:xfrm>
            <a:off x="5083701" y="3390261"/>
            <a:ext cx="3643277" cy="6553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 Narrow"/>
              </a:rPr>
              <a:t>а также при социально-значимых заболеваниях, основных хронических заболеваниях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5334FC-AF41-4A27-830E-FADE3B42D8B7}"/>
              </a:ext>
            </a:extLst>
          </p:cNvPr>
          <p:cNvSpPr/>
          <p:nvPr/>
        </p:nvSpPr>
        <p:spPr>
          <a:xfrm>
            <a:off x="8857473" y="1214862"/>
            <a:ext cx="3240000" cy="48122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174625" lvl="1" indent="-174625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Консультативно-диагностическая помощь:</a:t>
            </a:r>
          </a:p>
          <a:p>
            <a:pPr marL="361950" lvl="3" indent="-1889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динамические наблюдение хронических заболеваний, сверх ГОБМП</a:t>
            </a:r>
            <a:endParaRPr lang="en-US" sz="1400" dirty="0">
              <a:solidFill>
                <a:prstClr val="black"/>
              </a:solidFill>
              <a:latin typeface="Arial Narrow"/>
              <a:cs typeface="Arial" panose="020B0604020202020204" pitchFamily="34" charset="0"/>
            </a:endParaRPr>
          </a:p>
          <a:p>
            <a:pPr marL="361950" lvl="3" indent="-1889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профилактический осмотр здоровых взрослых </a:t>
            </a:r>
          </a:p>
          <a:p>
            <a:pPr marL="361950" lvl="3" indent="-1889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специализированные осмотры детей</a:t>
            </a:r>
          </a:p>
          <a:p>
            <a:pPr marL="361950" lvl="3" indent="-1889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дорогостоящие лабораторные услуги: </a:t>
            </a:r>
            <a:r>
              <a:rPr lang="ru-RU" sz="1400" i="1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гормоны, витамины, </a:t>
            </a:r>
            <a:r>
              <a:rPr lang="ru-RU" sz="1400" i="1" dirty="0" err="1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онкомаркеры</a:t>
            </a:r>
            <a:r>
              <a:rPr lang="ru-RU" sz="1400" i="1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, антигены, ПЦР</a:t>
            </a:r>
          </a:p>
          <a:p>
            <a:pPr marL="361950" lvl="3" indent="-1889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дорогостоящие диагностические услуги: </a:t>
            </a:r>
            <a:r>
              <a:rPr lang="ru-RU" sz="1400" i="1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КТ, МРТ и т.д.</a:t>
            </a:r>
          </a:p>
          <a:p>
            <a:pPr marL="174625" lvl="1" indent="-174625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Амбулаторное лекарственное обеспечение при заболеваниях, сверх ГОБМП</a:t>
            </a:r>
          </a:p>
          <a:p>
            <a:pPr marL="174625" lvl="1" indent="-174625">
              <a:lnSpc>
                <a:spcPct val="90000"/>
              </a:lnSpc>
              <a:buFont typeface="+mj-lt"/>
              <a:buAutoNum type="arabicPeriod"/>
            </a:pPr>
            <a:r>
              <a:rPr lang="ru-RU" sz="1400" dirty="0" err="1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Стационарозамещающая</a:t>
            </a: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 помощь, при заболеваниях, сверх ГОБМП</a:t>
            </a:r>
          </a:p>
          <a:p>
            <a:pPr marL="174625" lvl="1" indent="-174625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Плановая стационарная помощь, при заболеваниях, сверх ГОБМП</a:t>
            </a:r>
          </a:p>
          <a:p>
            <a:pPr marL="174625" lvl="1" indent="-174625">
              <a:lnSpc>
                <a:spcPct val="90000"/>
              </a:lnSpc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 Narrow"/>
              </a:rPr>
              <a:t>Медицинская реабилитация </a:t>
            </a:r>
            <a:r>
              <a:rPr lang="ru-RU" sz="14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взрослым и детям по перечню, определяемому МЗ</a:t>
            </a:r>
            <a:endParaRPr lang="ru-RU" sz="1400" dirty="0">
              <a:solidFill>
                <a:prstClr val="black"/>
              </a:solidFill>
              <a:latin typeface="Arial Narrow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647AF38-C448-47D0-B013-3EDB5BF099DF}"/>
              </a:ext>
            </a:extLst>
          </p:cNvPr>
          <p:cNvSpPr/>
          <p:nvPr/>
        </p:nvSpPr>
        <p:spPr>
          <a:xfrm>
            <a:off x="5113463" y="2027488"/>
            <a:ext cx="3643277" cy="1295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342900" lvl="2" indent="-342900">
              <a:lnSpc>
                <a:spcPct val="90000"/>
              </a:lnSpc>
              <a:buFont typeface="+mj-lt"/>
              <a:buAutoNum type="arabicPeriod"/>
              <a:tabLst>
                <a:tab pos="363538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Скорая помощь и санитарная авиация </a:t>
            </a:r>
          </a:p>
          <a:p>
            <a:pPr marL="342900" lvl="2" indent="-342900">
              <a:lnSpc>
                <a:spcPct val="90000"/>
              </a:lnSpc>
              <a:buFont typeface="+mj-lt"/>
              <a:buAutoNum type="arabicPeriod"/>
              <a:tabLst>
                <a:tab pos="363538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Первичная медико-санитарная помощь</a:t>
            </a:r>
          </a:p>
          <a:p>
            <a:pPr marL="342900" lvl="2" indent="-342900">
              <a:lnSpc>
                <a:spcPct val="90000"/>
              </a:lnSpc>
              <a:buFont typeface="+mj-lt"/>
              <a:buAutoNum type="arabicPeriod"/>
              <a:tabLst>
                <a:tab pos="363538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Экстренная </a:t>
            </a:r>
            <a:r>
              <a:rPr lang="ru-RU" sz="1600" dirty="0" err="1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стационарозамещающая</a:t>
            </a:r>
            <a:r>
              <a:rPr lang="ru-RU" sz="1600" dirty="0">
                <a:solidFill>
                  <a:prstClr val="black"/>
                </a:solidFill>
                <a:latin typeface="Arial Narrow"/>
                <a:cs typeface="Arial" panose="020B0604020202020204" pitchFamily="34" charset="0"/>
              </a:rPr>
              <a:t> и стационарная помощь </a:t>
            </a:r>
          </a:p>
          <a:p>
            <a:pPr marL="342900" lvl="2" indent="-342900">
              <a:lnSpc>
                <a:spcPct val="90000"/>
              </a:lnSpc>
              <a:buFont typeface="+mj-lt"/>
              <a:buAutoNum type="arabicPeriod"/>
              <a:tabLst>
                <a:tab pos="363538" algn="l"/>
              </a:tabLst>
            </a:pPr>
            <a:r>
              <a:rPr lang="ru-RU" sz="1600" dirty="0">
                <a:solidFill>
                  <a:prstClr val="black"/>
                </a:solidFill>
                <a:latin typeface="Arial Narrow"/>
              </a:rPr>
              <a:t>Паллиативная помощь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44432" y="-29856"/>
            <a:ext cx="7781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2.2 Новая модель ГОБМП и пакет ОСМС с 2020 года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9C4EE1-C85E-4DDF-9CC6-F421A8CAF567}"/>
              </a:ext>
            </a:extLst>
          </p:cNvPr>
          <p:cNvSpPr txBox="1"/>
          <p:nvPr/>
        </p:nvSpPr>
        <p:spPr>
          <a:xfrm>
            <a:off x="308324" y="548404"/>
            <a:ext cx="4510419" cy="1056962"/>
          </a:xfrm>
          <a:prstGeom prst="rect">
            <a:avLst/>
          </a:prstGeom>
          <a:solidFill>
            <a:srgbClr val="E1E1EB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9C4EE1-C85E-4DDF-9CC6-F421A8CAF567}"/>
              </a:ext>
            </a:extLst>
          </p:cNvPr>
          <p:cNvSpPr txBox="1"/>
          <p:nvPr/>
        </p:nvSpPr>
        <p:spPr>
          <a:xfrm>
            <a:off x="319021" y="1444633"/>
            <a:ext cx="4501815" cy="960886"/>
          </a:xfrm>
          <a:prstGeom prst="rect">
            <a:avLst/>
          </a:prstGeom>
          <a:solidFill>
            <a:srgbClr val="EAF4E4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9C4EE1-C85E-4DDF-9CC6-F421A8CAF567}"/>
              </a:ext>
            </a:extLst>
          </p:cNvPr>
          <p:cNvSpPr txBox="1"/>
          <p:nvPr/>
        </p:nvSpPr>
        <p:spPr>
          <a:xfrm>
            <a:off x="305551" y="2196530"/>
            <a:ext cx="4501815" cy="1265840"/>
          </a:xfrm>
          <a:prstGeom prst="rect">
            <a:avLst/>
          </a:prstGeom>
          <a:solidFill>
            <a:srgbClr val="E2EAF6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DB836DBF-4C01-4D30-B1A6-2E00B247E2D9}"/>
              </a:ext>
            </a:extLst>
          </p:cNvPr>
          <p:cNvGrpSpPr/>
          <p:nvPr/>
        </p:nvGrpSpPr>
        <p:grpSpPr>
          <a:xfrm>
            <a:off x="1546143" y="531641"/>
            <a:ext cx="2771303" cy="3159353"/>
            <a:chOff x="1489501" y="1200255"/>
            <a:chExt cx="6149173" cy="5159734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2E629D87-0173-41E6-8687-79C4262F71CC}"/>
                </a:ext>
              </a:extLst>
            </p:cNvPr>
            <p:cNvGrpSpPr/>
            <p:nvPr/>
          </p:nvGrpSpPr>
          <p:grpSpPr>
            <a:xfrm>
              <a:off x="1489501" y="1200255"/>
              <a:ext cx="6149173" cy="5159734"/>
              <a:chOff x="2599441" y="1145726"/>
              <a:chExt cx="6250362" cy="5159734"/>
            </a:xfrm>
          </p:grpSpPr>
          <p:sp>
            <p:nvSpPr>
              <p:cNvPr id="22" name="Блок-схема: ручной ввод 19">
                <a:extLst>
                  <a:ext uri="{FF2B5EF4-FFF2-40B4-BE49-F238E27FC236}">
                    <a16:creationId xmlns:a16="http://schemas.microsoft.com/office/drawing/2014/main" id="{678101CC-D545-4945-A604-516325B1165D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2" cy="3132001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83A3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Блок-схема: решение 22">
                <a:extLst>
                  <a:ext uri="{FF2B5EF4-FFF2-40B4-BE49-F238E27FC236}">
                    <a16:creationId xmlns:a16="http://schemas.microsoft.com/office/drawing/2014/main" id="{593F8BC2-86E5-4A8A-9A64-469ABA72B37D}"/>
                  </a:ext>
                </a:extLst>
              </p:cNvPr>
              <p:cNvSpPr/>
              <p:nvPr/>
            </p:nvSpPr>
            <p:spPr>
              <a:xfrm>
                <a:off x="4439816" y="2610336"/>
                <a:ext cx="2592288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Блок-схема: решение 23">
                <a:extLst>
                  <a:ext uri="{FF2B5EF4-FFF2-40B4-BE49-F238E27FC236}">
                    <a16:creationId xmlns:a16="http://schemas.microsoft.com/office/drawing/2014/main" id="{1BB2D1C5-5CA5-4C50-AEFB-AD4F652007E7}"/>
                  </a:ext>
                </a:extLst>
              </p:cNvPr>
              <p:cNvSpPr/>
              <p:nvPr/>
            </p:nvSpPr>
            <p:spPr>
              <a:xfrm>
                <a:off x="3386201" y="3799666"/>
                <a:ext cx="472602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Блок-схема: ручной ввод 19">
                <a:extLst>
                  <a:ext uri="{FF2B5EF4-FFF2-40B4-BE49-F238E27FC236}">
                    <a16:creationId xmlns:a16="http://schemas.microsoft.com/office/drawing/2014/main" id="{F261B2DC-58DE-4D93-A8BD-04A2663E20C1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A6B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Блок-схема: ручной ввод 19">
                <a:extLst>
                  <a:ext uri="{FF2B5EF4-FFF2-40B4-BE49-F238E27FC236}">
                    <a16:creationId xmlns:a16="http://schemas.microsoft.com/office/drawing/2014/main" id="{740A84DF-EA09-4B1D-A63A-EC3E2404FB57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6DAB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Блок-схема: ручной ввод 19">
                <a:extLst>
                  <a:ext uri="{FF2B5EF4-FFF2-40B4-BE49-F238E27FC236}">
                    <a16:creationId xmlns:a16="http://schemas.microsoft.com/office/drawing/2014/main" id="{0985E391-50B0-4EAA-8E8D-FB2D0C9A2EC3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A0CD8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Прямоугольный треугольник 18">
                <a:extLst>
                  <a:ext uri="{FF2B5EF4-FFF2-40B4-BE49-F238E27FC236}">
                    <a16:creationId xmlns:a16="http://schemas.microsoft.com/office/drawing/2014/main" id="{B2B0F84B-334C-4B26-BE6C-29E4719993EE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1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EC77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Прямоугольный треугольник 18">
                <a:extLst>
                  <a:ext uri="{FF2B5EF4-FFF2-40B4-BE49-F238E27FC236}">
                    <a16:creationId xmlns:a16="http://schemas.microsoft.com/office/drawing/2014/main" id="{F8BE8671-E914-41DB-8032-F422A4C8EF85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79999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C55A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prstClr val="white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B7CA172-F59A-4A01-9A66-86DAD12815BE}"/>
                </a:ext>
              </a:extLst>
            </p:cNvPr>
            <p:cNvSpPr txBox="1"/>
            <p:nvPr/>
          </p:nvSpPr>
          <p:spPr>
            <a:xfrm>
              <a:off x="3761746" y="1517877"/>
              <a:ext cx="1766925" cy="6386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kk-KZ" sz="14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ДМС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6CBFB76-2DCC-48A5-B522-F3497ABE9952}"/>
                </a:ext>
              </a:extLst>
            </p:cNvPr>
            <p:cNvSpPr txBox="1"/>
            <p:nvPr/>
          </p:nvSpPr>
          <p:spPr>
            <a:xfrm>
              <a:off x="2451771" y="3279404"/>
              <a:ext cx="4120046" cy="11495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algn="ctr"/>
              <a:r>
                <a:rPr lang="kk-KZ" sz="1500" b="1" dirty="0">
                  <a:solidFill>
                    <a:srgbClr val="002060"/>
                  </a:solidFill>
                  <a:cs typeface="Arial" panose="020B0604020202020204" pitchFamily="34" charset="0"/>
                </a:rPr>
                <a:t>ОСМС </a:t>
              </a:r>
            </a:p>
            <a:p>
              <a:pPr algn="ctr"/>
              <a:r>
                <a:rPr lang="kk-KZ" sz="1500" dirty="0">
                  <a:solidFill>
                    <a:srgbClr val="002060"/>
                  </a:solidFill>
                  <a:cs typeface="Arial" panose="020B0604020202020204" pitchFamily="34" charset="0"/>
                </a:rPr>
                <a:t>(сверх ГОБМП)</a:t>
              </a:r>
              <a:endParaRPr lang="ru-RU" sz="1500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2FBD937-0E98-4789-9968-06EF9890C3BF}"/>
                </a:ext>
              </a:extLst>
            </p:cNvPr>
            <p:cNvSpPr txBox="1"/>
            <p:nvPr/>
          </p:nvSpPr>
          <p:spPr>
            <a:xfrm>
              <a:off x="2025827" y="5234275"/>
              <a:ext cx="4999876" cy="7025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algn="ctr"/>
              <a:r>
                <a:rPr lang="ru-RU" sz="1600" b="1" dirty="0">
                  <a:solidFill>
                    <a:srgbClr val="002060"/>
                  </a:solidFill>
                  <a:cs typeface="Arial" panose="020B0604020202020204" pitchFamily="34" charset="0"/>
                </a:rPr>
                <a:t>ГОБМП </a:t>
              </a:r>
            </a:p>
          </p:txBody>
        </p:sp>
      </p:grpSp>
      <p:sp>
        <p:nvSpPr>
          <p:cNvPr id="31" name="Пятиугольник 30"/>
          <p:cNvSpPr/>
          <p:nvPr/>
        </p:nvSpPr>
        <p:spPr>
          <a:xfrm>
            <a:off x="772691" y="679308"/>
            <a:ext cx="1919988" cy="761510"/>
          </a:xfrm>
          <a:prstGeom prst="homePlate">
            <a:avLst>
              <a:gd name="adj" fmla="val 138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дополнительный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для всех</a:t>
            </a:r>
          </a:p>
        </p:txBody>
      </p:sp>
      <p:sp>
        <p:nvSpPr>
          <p:cNvPr id="32" name="Пятиугольник 31"/>
          <p:cNvSpPr/>
          <p:nvPr/>
        </p:nvSpPr>
        <p:spPr>
          <a:xfrm>
            <a:off x="277937" y="1494909"/>
            <a:ext cx="2023628" cy="855957"/>
          </a:xfrm>
          <a:prstGeom prst="homePlate">
            <a:avLst>
              <a:gd name="adj" fmla="val 138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базовый</a:t>
            </a:r>
            <a:endParaRPr lang="ru-RU" sz="1200" b="1" i="1" dirty="0">
              <a:solidFill>
                <a:schemeClr val="tx1"/>
              </a:solidFill>
            </a:endParaRPr>
          </a:p>
          <a:p>
            <a:pPr algn="ctr"/>
            <a:r>
              <a:rPr lang="kk-KZ" sz="1200" b="1" i="1" dirty="0">
                <a:solidFill>
                  <a:schemeClr val="tx1"/>
                </a:solidFill>
              </a:rPr>
              <a:t>для застрахованных 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84208" y="2796763"/>
            <a:ext cx="158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ятиугольник 33"/>
          <p:cNvSpPr/>
          <p:nvPr/>
        </p:nvSpPr>
        <p:spPr>
          <a:xfrm>
            <a:off x="176647" y="2357242"/>
            <a:ext cx="1708994" cy="855957"/>
          </a:xfrm>
          <a:prstGeom prst="homePlate">
            <a:avLst>
              <a:gd name="adj" fmla="val 138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минимальный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для всех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44654" y="1939036"/>
            <a:ext cx="198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35433" y="1064725"/>
            <a:ext cx="190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0658" y="3981075"/>
            <a:ext cx="4942547" cy="2385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33387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Нормативно закреплён детальный перечень медицинских услуг ГОБМП и ОСМС</a:t>
            </a:r>
          </a:p>
          <a:p>
            <a:pPr marL="433387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Масштабная информационно -разъяснительная работа по перечням</a:t>
            </a:r>
          </a:p>
          <a:p>
            <a:pPr marL="433387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Обязательное размещение перечней во всех медицинских организациях</a:t>
            </a:r>
          </a:p>
          <a:p>
            <a:pPr marL="433387" indent="-342900" algn="just">
              <a:buFont typeface="+mj-lt"/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Уведомление граждан </a:t>
            </a: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через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личный кабинет 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              e-gov.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kz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(электронный паспорт здоровья)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267236" y="3698488"/>
            <a:ext cx="4392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ятиугольник 41"/>
          <p:cNvSpPr/>
          <p:nvPr/>
        </p:nvSpPr>
        <p:spPr>
          <a:xfrm rot="5400000">
            <a:off x="2526620" y="3643198"/>
            <a:ext cx="181153" cy="385135"/>
          </a:xfrm>
          <a:prstGeom prst="homePlate">
            <a:avLst>
              <a:gd name="adj" fmla="val 94375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806340" y="6460855"/>
            <a:ext cx="35736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418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4607316-498F-4967-B114-1FAEFEB0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98" y="94004"/>
            <a:ext cx="10822078" cy="9144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Предпосылки для внедрения новой модели ГОБМП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450FA9-2AC8-4FFB-AAAC-977909EA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2DC7-A6F3-45E3-BA75-A518ACE1E1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2EC289-7D4B-4570-B514-95C78CA25025}"/>
              </a:ext>
            </a:extLst>
          </p:cNvPr>
          <p:cNvSpPr/>
          <p:nvPr/>
        </p:nvSpPr>
        <p:spPr>
          <a:xfrm>
            <a:off x="1329841" y="31810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Наличие дефицита ГОБМП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DC50E9F-D63E-4177-A315-931C92AAD45A}"/>
              </a:ext>
            </a:extLst>
          </p:cNvPr>
          <p:cNvSpPr/>
          <p:nvPr/>
        </p:nvSpPr>
        <p:spPr>
          <a:xfrm>
            <a:off x="614326" y="1107190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9E16FC6-50D8-4329-9EAD-3FFA26FF0B43}"/>
              </a:ext>
            </a:extLst>
          </p:cNvPr>
          <p:cNvSpPr/>
          <p:nvPr/>
        </p:nvSpPr>
        <p:spPr>
          <a:xfrm>
            <a:off x="1331269" y="2123645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Устаревание перечня ГОБМП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39151F7-A8F3-497F-B1DD-05D50E1E66ED}"/>
              </a:ext>
            </a:extLst>
          </p:cNvPr>
          <p:cNvSpPr/>
          <p:nvPr/>
        </p:nvSpPr>
        <p:spPr>
          <a:xfrm>
            <a:off x="614326" y="2123645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24F7018-123B-4ADD-B424-D68B920BD84C}"/>
              </a:ext>
            </a:extLst>
          </p:cNvPr>
          <p:cNvSpPr/>
          <p:nvPr/>
        </p:nvSpPr>
        <p:spPr>
          <a:xfrm>
            <a:off x="1329841" y="1097603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Ухудшение доступности помощи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B3F7BD0-DDFE-435A-809F-35A2769E0931}"/>
              </a:ext>
            </a:extLst>
          </p:cNvPr>
          <p:cNvSpPr/>
          <p:nvPr/>
        </p:nvSpPr>
        <p:spPr>
          <a:xfrm>
            <a:off x="614326" y="3181003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BBFEBC0-C437-44E1-96F4-997B761F1AA4}"/>
              </a:ext>
            </a:extLst>
          </p:cNvPr>
          <p:cNvSpPr/>
          <p:nvPr/>
        </p:nvSpPr>
        <p:spPr>
          <a:xfrm>
            <a:off x="1331269" y="4195629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Необходимость введения переходного периода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5F537BF-233D-47AA-9F40-849CA78D030D}"/>
              </a:ext>
            </a:extLst>
          </p:cNvPr>
          <p:cNvSpPr/>
          <p:nvPr/>
        </p:nvSpPr>
        <p:spPr>
          <a:xfrm>
            <a:off x="614326" y="4195629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85232944-3704-4150-9207-5F9D63B389CF}"/>
              </a:ext>
            </a:extLst>
          </p:cNvPr>
          <p:cNvSpPr/>
          <p:nvPr/>
        </p:nvSpPr>
        <p:spPr>
          <a:xfrm>
            <a:off x="1329841" y="5236794"/>
            <a:ext cx="2418143" cy="95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Отсутствие стимулов для вовлечения граждан в ОСМС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F720D1E2-A090-4F09-B1AC-33CF8171D24F}"/>
              </a:ext>
            </a:extLst>
          </p:cNvPr>
          <p:cNvSpPr/>
          <p:nvPr/>
        </p:nvSpPr>
        <p:spPr>
          <a:xfrm>
            <a:off x="612898" y="5236794"/>
            <a:ext cx="594662" cy="9519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7BF4671-B8F6-4F9E-B301-977307917B2F}"/>
              </a:ext>
            </a:extLst>
          </p:cNvPr>
          <p:cNvSpPr/>
          <p:nvPr/>
        </p:nvSpPr>
        <p:spPr>
          <a:xfrm>
            <a:off x="3870265" y="31810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В 2018 году дефицит средств ГОБМП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составил 362,5 </a:t>
            </a:r>
            <a:r>
              <a:rPr lang="ru-RU" sz="1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7C72DB6-05D8-466D-B0AC-42857B2E73EB}"/>
              </a:ext>
            </a:extLst>
          </p:cNvPr>
          <p:cNvSpPr/>
          <p:nvPr/>
        </p:nvSpPr>
        <p:spPr>
          <a:xfrm>
            <a:off x="3871693" y="2123645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Текущий перечень ГОБМП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 пересматривался с 2009 года</a:t>
            </a:r>
          </a:p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2009 по 2017 год численность населения увеличилась на 2,1 </a:t>
            </a:r>
            <a:r>
              <a:rPr lang="ru-RU" sz="1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ОПЖ на 3,5 года 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6CE4949-CC70-4303-8363-ACC90FC03F45}"/>
              </a:ext>
            </a:extLst>
          </p:cNvPr>
          <p:cNvSpPr/>
          <p:nvPr/>
        </p:nvSpPr>
        <p:spPr>
          <a:xfrm>
            <a:off x="3870265" y="1097603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введением ОСМС порядка 1,7 млн. «незастрахованных» граждан смогут обратиться в ПМСП только при наличии социально-значимого заболевания. При отсутствии установленного диагноза,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гражданин лишается возможности выявить наличие социально-значимого заболевания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C3D3C31-3492-4B2F-981F-FB8DE8E56C23}"/>
              </a:ext>
            </a:extLst>
          </p:cNvPr>
          <p:cNvSpPr/>
          <p:nvPr/>
        </p:nvSpPr>
        <p:spPr>
          <a:xfrm>
            <a:off x="3871693" y="4195629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введением ОСМС порядка 1,7 млн. «незастрахованных»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граждан лишатся доступа к ПМСП и плановой стационарной помощи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(кроме случаев социально-значимого заболевания)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4295707-B709-433F-BEDD-62D29A4062E9}"/>
              </a:ext>
            </a:extLst>
          </p:cNvPr>
          <p:cNvSpPr/>
          <p:nvPr/>
        </p:nvSpPr>
        <p:spPr>
          <a:xfrm>
            <a:off x="3870265" y="5236794"/>
            <a:ext cx="7563283" cy="9519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 данным Всемирной организации здравоохранения и Всемирного Банка ограничение доступа к медицинской помощи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 стимулирует вовлечение неформально занятого населения в системы медицинского страхования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всегда должен быть доступ к минимальным базовым услугам (ПМСП) </a:t>
            </a:r>
          </a:p>
        </p:txBody>
      </p:sp>
    </p:spTree>
    <p:extLst>
      <p:ext uri="{BB962C8B-B14F-4D97-AF65-F5344CB8AC3E}">
        <p14:creationId xmlns:p14="http://schemas.microsoft.com/office/powerpoint/2010/main" val="228940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1"/>
          <p:cNvSpPr txBox="1">
            <a:spLocks/>
          </p:cNvSpPr>
          <p:nvPr/>
        </p:nvSpPr>
        <p:spPr>
          <a:xfrm>
            <a:off x="468923" y="0"/>
            <a:ext cx="11744418" cy="1187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Закон РК от 28 декабря 2018 года № 208-VІ 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внесении изменений и дополнений в некоторые законодательные акты РК по вопросам здравоохранения»</a:t>
            </a:r>
          </a:p>
        </p:txBody>
      </p:sp>
      <p:sp>
        <p:nvSpPr>
          <p:cNvPr id="5" name="Заголовок 11"/>
          <p:cNvSpPr txBox="1">
            <a:spLocks/>
          </p:cNvSpPr>
          <p:nvPr/>
        </p:nvSpPr>
        <p:spPr>
          <a:xfrm>
            <a:off x="468923" y="1578708"/>
            <a:ext cx="5447323" cy="46657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 Кодекс РК от 18 сентября 2009 года </a:t>
            </a:r>
          </a:p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"О здоровье народа и системе здравоохранения»:</a:t>
            </a:r>
          </a:p>
          <a:p>
            <a:endParaRPr lang="ru-RU" sz="2800" dirty="0">
              <a:solidFill>
                <a:srgbClr val="509A3C"/>
              </a:solidFill>
              <a:latin typeface="Arial Narrow" pitchFamily="34" charset="0"/>
            </a:endParaRPr>
          </a:p>
          <a:p>
            <a:pPr algn="just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Статья 34. </a:t>
            </a:r>
            <a:r>
              <a:rPr lang="ru-RU" sz="1800" dirty="0">
                <a:solidFill>
                  <a:srgbClr val="509A3C"/>
                </a:solidFill>
                <a:latin typeface="Arial Narrow" pitchFamily="34" charset="0"/>
              </a:rPr>
              <a:t>Гарантированный объем бесплатной медицинской помощи – </a:t>
            </a:r>
            <a:r>
              <a:rPr lang="ru-RU" sz="1800" b="1" i="1" dirty="0">
                <a:solidFill>
                  <a:srgbClr val="002060"/>
                </a:solidFill>
                <a:latin typeface="Arial Narrow" pitchFamily="34" charset="0"/>
              </a:rPr>
              <a:t>в новой редакции</a:t>
            </a:r>
          </a:p>
          <a:p>
            <a:pPr algn="just"/>
            <a:endParaRPr lang="ru-RU" sz="1800" b="1" i="1" dirty="0">
              <a:solidFill>
                <a:srgbClr val="002060"/>
              </a:solidFill>
              <a:latin typeface="Arial Narrow" pitchFamily="34" charset="0"/>
            </a:endParaRPr>
          </a:p>
          <a:p>
            <a:pPr algn="just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Статья 34-1. </a:t>
            </a:r>
            <a:r>
              <a:rPr lang="ru-RU" sz="1800" dirty="0">
                <a:solidFill>
                  <a:srgbClr val="509A3C"/>
                </a:solidFill>
                <a:latin typeface="Arial Narrow" pitchFamily="34" charset="0"/>
              </a:rPr>
              <a:t>Принципы формирования гарантированного объема бесплатной медицинской помощи – </a:t>
            </a:r>
            <a:r>
              <a:rPr lang="ru-RU" sz="1800" b="1" i="1" dirty="0">
                <a:solidFill>
                  <a:srgbClr val="002060"/>
                </a:solidFill>
                <a:latin typeface="Arial Narrow" pitchFamily="34" charset="0"/>
              </a:rPr>
              <a:t>в новой редакции</a:t>
            </a:r>
          </a:p>
          <a:p>
            <a:pPr algn="just"/>
            <a:endParaRPr lang="ru-RU" sz="1800" b="1" i="1" dirty="0">
              <a:solidFill>
                <a:srgbClr val="002060"/>
              </a:solidFill>
              <a:latin typeface="Arial Narrow" pitchFamily="34" charset="0"/>
            </a:endParaRPr>
          </a:p>
          <a:p>
            <a:pPr algn="just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Статья 34-2. </a:t>
            </a:r>
            <a:r>
              <a:rPr lang="ru-RU" sz="1800" dirty="0">
                <a:solidFill>
                  <a:srgbClr val="509A3C"/>
                </a:solidFill>
                <a:latin typeface="Arial Narrow" pitchFamily="34" charset="0"/>
              </a:rPr>
              <a:t>Цели оказания медицинской помощи в рамках гарантированного объема бесплатной медицинской помощи – </a:t>
            </a:r>
            <a:r>
              <a:rPr lang="ru-RU" sz="18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новая статья</a:t>
            </a:r>
          </a:p>
          <a:p>
            <a:pPr algn="just"/>
            <a:endParaRPr lang="ru-RU" sz="1800" b="1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Статья 34-3. </a:t>
            </a:r>
            <a:r>
              <a:rPr lang="ru-RU" sz="1800" dirty="0">
                <a:solidFill>
                  <a:srgbClr val="509A3C"/>
                </a:solidFill>
                <a:latin typeface="Arial Narrow" pitchFamily="34" charset="0"/>
              </a:rPr>
              <a:t>Минимальные социальные стандарты в сфере здравоохранения - </a:t>
            </a:r>
            <a:r>
              <a:rPr lang="ru-RU" sz="18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новая статья</a:t>
            </a:r>
            <a:endParaRPr lang="ru-RU" sz="2400" b="1" dirty="0">
              <a:solidFill>
                <a:srgbClr val="509A3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1"/>
          <p:cNvSpPr txBox="1">
            <a:spLocks/>
          </p:cNvSpPr>
          <p:nvPr/>
        </p:nvSpPr>
        <p:spPr>
          <a:xfrm>
            <a:off x="6341132" y="1608040"/>
            <a:ext cx="5553883" cy="4388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 Закон РК от 16 ноября 2015 года 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"Об обязательном социальном медицинском страховании" </a:t>
            </a:r>
          </a:p>
          <a:p>
            <a:endParaRPr lang="ru-RU" sz="2400" dirty="0">
              <a:solidFill>
                <a:srgbClr val="509A3C"/>
              </a:solidFill>
              <a:latin typeface="Arial Narrow" pitchFamily="34" charset="0"/>
            </a:endParaRPr>
          </a:p>
          <a:p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Статья 7.</a:t>
            </a:r>
            <a:r>
              <a:rPr lang="ru-RU" sz="2800" dirty="0">
                <a:solidFill>
                  <a:srgbClr val="509A3C"/>
                </a:solidFill>
                <a:latin typeface="Arial Narrow" pitchFamily="34" charset="0"/>
              </a:rPr>
              <a:t> </a:t>
            </a:r>
            <a:r>
              <a:rPr lang="ru-RU" sz="1800" dirty="0">
                <a:solidFill>
                  <a:srgbClr val="509A3C"/>
                </a:solidFill>
                <a:latin typeface="Arial Narrow" pitchFamily="34" charset="0"/>
              </a:rPr>
              <a:t>Медицинская помощь в системе обязательного социального медицинского страхования – </a:t>
            </a:r>
            <a:r>
              <a:rPr lang="ru-RU" sz="1800" b="1" i="1" dirty="0">
                <a:solidFill>
                  <a:srgbClr val="002060"/>
                </a:solidFill>
                <a:latin typeface="Arial Narrow" pitchFamily="34" charset="0"/>
              </a:rPr>
              <a:t>в новой редакции</a:t>
            </a:r>
            <a:endParaRPr lang="ru-RU" sz="1800" dirty="0">
              <a:solidFill>
                <a:srgbClr val="509A3C"/>
              </a:solidFill>
              <a:latin typeface="Arial Narrow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80614" y="1284298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213231" y="1797538"/>
            <a:ext cx="0" cy="4829908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853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621407" y="6115355"/>
            <a:ext cx="11091709" cy="411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7991" y="5604024"/>
            <a:ext cx="11091709" cy="411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4695" y="5069578"/>
            <a:ext cx="11091709" cy="411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07986" y="4582565"/>
            <a:ext cx="11091709" cy="411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8116" y="4077399"/>
            <a:ext cx="11091709" cy="411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1407" y="3556849"/>
            <a:ext cx="11091709" cy="411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4695" y="3042931"/>
            <a:ext cx="11091709" cy="411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7991" y="2547591"/>
            <a:ext cx="11091709" cy="411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1407" y="2088542"/>
            <a:ext cx="11091709" cy="369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07987" y="1589242"/>
            <a:ext cx="11091709" cy="405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3301" y="1621209"/>
            <a:ext cx="8856359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равенства и справедливости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671" y="2077909"/>
            <a:ext cx="11017883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достижения консенсуса с населением и заинтересованными сторонами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671" y="2598132"/>
            <a:ext cx="10986833" cy="3416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экономически целесообразные </a:t>
            </a:r>
            <a:r>
              <a:rPr lang="ru-RU" b="1" dirty="0" err="1">
                <a:solidFill>
                  <a:prstClr val="black"/>
                </a:solidFill>
                <a:latin typeface="Arial Narrow" pitchFamily="34" charset="0"/>
              </a:rPr>
              <a:t>медуслуги</a:t>
            </a:r>
            <a:endParaRPr lang="ru-RU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990" y="3096897"/>
            <a:ext cx="9227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финансовая защищенность пациентов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61769" y="3599187"/>
            <a:ext cx="8261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оценка медицинских технологий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1406" y="4562999"/>
            <a:ext cx="11071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услуги с доказанной и недоказанной эффективностью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8603" y="5099095"/>
            <a:ext cx="1106283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услуги, снижающие уровень заболеваемости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21407" y="5625095"/>
            <a:ext cx="11111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услуги, снижающие потребление стационарной помощи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1769" y="4098278"/>
            <a:ext cx="1082421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потребность населения в </a:t>
            </a:r>
            <a:r>
              <a:rPr lang="ru-RU" b="1" dirty="0" err="1">
                <a:solidFill>
                  <a:prstClr val="black"/>
                </a:solidFill>
                <a:latin typeface="Arial Narrow" pitchFamily="34" charset="0"/>
              </a:rPr>
              <a:t>медуслугах</a:t>
            </a:r>
            <a:endParaRPr lang="ru-RU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1769" y="6162936"/>
            <a:ext cx="85485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потребность в дорогостоящих </a:t>
            </a:r>
            <a:r>
              <a:rPr lang="ru-RU" b="1" dirty="0" err="1">
                <a:solidFill>
                  <a:prstClr val="black"/>
                </a:solidFill>
                <a:latin typeface="Arial Narrow" pitchFamily="34" charset="0"/>
              </a:rPr>
              <a:t>медуслугах</a:t>
            </a:r>
            <a:endParaRPr lang="ru-RU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93" y="223006"/>
            <a:ext cx="11514905" cy="6483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ПРИНЦИПЫ ПРИОРИТЕЗАЦИИ УСЛУГ В РАМКАХ ГОБМП И ОСМС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7990" y="1139679"/>
            <a:ext cx="11091709" cy="367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987" y="1138210"/>
            <a:ext cx="9913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всеобщий охват услугами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3889209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5005</Words>
  <Application>Microsoft Office PowerPoint</Application>
  <PresentationFormat>Широкоэкранный</PresentationFormat>
  <Paragraphs>1006</Paragraphs>
  <Slides>34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50" baseType="lpstr">
      <vt:lpstr>Microsoft JhengHei Light</vt:lpstr>
      <vt:lpstr>Arial</vt:lpstr>
      <vt:lpstr>Arial Narrow</vt:lpstr>
      <vt:lpstr>Arial Nova Cond Light</vt:lpstr>
      <vt:lpstr>Arial Nova Light</vt:lpstr>
      <vt:lpstr>Calibri</vt:lpstr>
      <vt:lpstr>Calibri Light</vt:lpstr>
      <vt:lpstr>Courier New</vt:lpstr>
      <vt:lpstr>Times New Roman</vt:lpstr>
      <vt:lpstr>Wingdings</vt:lpstr>
      <vt:lpstr>Тема Office</vt:lpstr>
      <vt:lpstr>1_Тема Office</vt:lpstr>
      <vt:lpstr>2_Тема Office</vt:lpstr>
      <vt:lpstr>3_Тема Office</vt:lpstr>
      <vt:lpstr>4_Тема Office</vt:lpstr>
      <vt:lpstr>Worksheet</vt:lpstr>
      <vt:lpstr>Новая модель  ГОБМП и ОСМС в 2020 году</vt:lpstr>
      <vt:lpstr>Глобальный тренд: обеспечение всеобщего охвата и управление хроническими неинфекционными заболеваниями</vt:lpstr>
      <vt:lpstr>Демографические тренды: рост продолжительности жизни, изменение половозрастного состава населения, высокое давление хронических неинфекционных заболеваний </vt:lpstr>
      <vt:lpstr>Презентация PowerPoint</vt:lpstr>
      <vt:lpstr>Потребление стационарной помощи: основной потребитель стационарной помощи – экономически неактивное население</vt:lpstr>
      <vt:lpstr>Презентация PowerPoint</vt:lpstr>
      <vt:lpstr>Предпосылки для внедрения новой модели ГОБМП</vt:lpstr>
      <vt:lpstr>Презентация PowerPoint</vt:lpstr>
      <vt:lpstr>ПРИНЦИПЫ ПРИОРИТЕЗАЦИИ УСЛУГ В РАМКАХ ГОБМП И ОСМС </vt:lpstr>
      <vt:lpstr>Медицинские услуги предоставляемые в рамках ГОБМП</vt:lpstr>
      <vt:lpstr>Презентация PowerPoint</vt:lpstr>
      <vt:lpstr>ПОДХОДЫ К ФОРМИРОВАНИЮ УСЛУГ НА АПП В РАМКАХ ГОБМП И ОСМС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КОМПЛЕКСНОГО ПОДУШЕВОГО НОРМАТИВА  АМБУЛАТОРНО-ПОЛИКЛИНИЧЕСКОЙ ПОМОЩИ В РАМКАХ ГОБМП В 2020 ГОДУ</vt:lpstr>
      <vt:lpstr>Презентация PowerPoint</vt:lpstr>
      <vt:lpstr>Презентация PowerPoint</vt:lpstr>
      <vt:lpstr>Презентация PowerPoint</vt:lpstr>
      <vt:lpstr>Медицинские услуги предоставляемые в рамках ГОБМП и системе ОСМС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ПОТРЕБНОСТИ В МЕДИЦИНСКОЙ РЕАБИЛИТАЦИИ (взрослое население) 2 и 3 этапа в АПП основных инвалидизирующих заболеваний и повреждений органов и систем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Zhanna Abdrakhmanova</dc:creator>
  <cp:lastModifiedBy>Пользователь Windows</cp:lastModifiedBy>
  <cp:revision>194</cp:revision>
  <dcterms:created xsi:type="dcterms:W3CDTF">2019-02-19T03:32:54Z</dcterms:created>
  <dcterms:modified xsi:type="dcterms:W3CDTF">2019-02-28T04:06:01Z</dcterms:modified>
</cp:coreProperties>
</file>